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Lst>
  <p:notesMasterIdLst>
    <p:notesMasterId r:id="rId17"/>
  </p:notesMasterIdLst>
  <p:handoutMasterIdLst>
    <p:handoutMasterId r:id="rId18"/>
  </p:handoutMasterIdLst>
  <p:sldIdLst>
    <p:sldId id="257" r:id="rId5"/>
    <p:sldId id="259" r:id="rId6"/>
    <p:sldId id="269" r:id="rId7"/>
    <p:sldId id="267" r:id="rId8"/>
    <p:sldId id="265" r:id="rId9"/>
    <p:sldId id="270" r:id="rId10"/>
    <p:sldId id="271" r:id="rId11"/>
    <p:sldId id="277" r:id="rId12"/>
    <p:sldId id="278" r:id="rId13"/>
    <p:sldId id="274" r:id="rId14"/>
    <p:sldId id="275" r:id="rId15"/>
    <p:sldId id="272" r:id="rId1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FEF"/>
    <a:srgbClr val="FDFF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61" autoAdjust="0"/>
    <p:restoredTop sz="91633" autoAdjust="0"/>
  </p:normalViewPr>
  <p:slideViewPr>
    <p:cSldViewPr snapToGrid="0" showGuides="1">
      <p:cViewPr varScale="1">
        <p:scale>
          <a:sx n="63" d="100"/>
          <a:sy n="63" d="100"/>
        </p:scale>
        <p:origin x="84" y="480"/>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48" d="100"/>
          <a:sy n="48" d="100"/>
        </p:scale>
        <p:origin x="2684"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5AC16DA-FEF7-4953-A553-30BA789A378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7640A54D-3E6E-4EB9-85C6-297A91309B0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01110A3-EF20-477B-8719-F098FAE96AD4}" type="datetimeFigureOut">
              <a:rPr lang="en-GB" smtClean="0"/>
              <a:t>22/11/2023</a:t>
            </a:fld>
            <a:endParaRPr lang="en-GB"/>
          </a:p>
        </p:txBody>
      </p:sp>
      <p:sp>
        <p:nvSpPr>
          <p:cNvPr id="4" name="Footer Placeholder 3">
            <a:extLst>
              <a:ext uri="{FF2B5EF4-FFF2-40B4-BE49-F238E27FC236}">
                <a16:creationId xmlns:a16="http://schemas.microsoft.com/office/drawing/2014/main" id="{5FA27ABC-89C9-4013-A4E0-7BE40E4396F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7DCB7322-A8AF-4F13-AF1D-0F60D377FA2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ACBC681-B874-4FFF-820C-2718453B45F6}" type="slidenum">
              <a:rPr lang="en-GB" smtClean="0"/>
              <a:t>‹#›</a:t>
            </a:fld>
            <a:endParaRPr lang="en-GB"/>
          </a:p>
        </p:txBody>
      </p:sp>
    </p:spTree>
    <p:extLst>
      <p:ext uri="{BB962C8B-B14F-4D97-AF65-F5344CB8AC3E}">
        <p14:creationId xmlns:p14="http://schemas.microsoft.com/office/powerpoint/2010/main" val="145902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FB6D30-44AC-0043-BE0F-715293E2DC37}" type="datetimeFigureOut">
              <a:rPr lang="en-US" smtClean="0"/>
              <a:t>11/22/2023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9F1181-8EE6-9246-A215-BB394E85211B}" type="slidenum">
              <a:rPr lang="en-US" smtClean="0"/>
              <a:t>‹#›</a:t>
            </a:fld>
            <a:endParaRPr lang="en-US"/>
          </a:p>
        </p:txBody>
      </p:sp>
    </p:spTree>
    <p:extLst>
      <p:ext uri="{BB962C8B-B14F-4D97-AF65-F5344CB8AC3E}">
        <p14:creationId xmlns:p14="http://schemas.microsoft.com/office/powerpoint/2010/main" val="2489356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Main title">
    <p:spTree>
      <p:nvGrpSpPr>
        <p:cNvPr id="1" name=""/>
        <p:cNvGrpSpPr/>
        <p:nvPr/>
      </p:nvGrpSpPr>
      <p:grpSpPr>
        <a:xfrm>
          <a:off x="0" y="0"/>
          <a:ext cx="0" cy="0"/>
          <a:chOff x="0" y="0"/>
          <a:chExt cx="0" cy="0"/>
        </a:xfrm>
      </p:grpSpPr>
      <p:sp>
        <p:nvSpPr>
          <p:cNvPr id="2" name="School or department">
            <a:extLst>
              <a:ext uri="{FF2B5EF4-FFF2-40B4-BE49-F238E27FC236}">
                <a16:creationId xmlns:a16="http://schemas.microsoft.com/office/drawing/2014/main" id="{9A5248B9-C8DE-4EB1-8E8B-18FC3F0985CB}"/>
              </a:ext>
            </a:extLst>
          </p:cNvPr>
          <p:cNvSpPr>
            <a:spLocks noGrp="1"/>
          </p:cNvSpPr>
          <p:nvPr>
            <p:ph type="title" hasCustomPrompt="1"/>
          </p:nvPr>
        </p:nvSpPr>
        <p:spPr/>
        <p:txBody>
          <a:bodyPr/>
          <a:lstStyle>
            <a:lvl1pPr>
              <a:lnSpc>
                <a:spcPct val="100000"/>
              </a:lnSpc>
              <a:defRPr sz="3000">
                <a:latin typeface="+mj-lt"/>
                <a:cs typeface="Times New Roman" panose="02020603050405020304" pitchFamily="18" charset="0"/>
              </a:defRPr>
            </a:lvl1pPr>
          </a:lstStyle>
          <a:p>
            <a:r>
              <a:rPr lang="en-US" dirty="0"/>
              <a:t>School or department</a:t>
            </a:r>
            <a:endParaRPr lang="en-GB" dirty="0"/>
          </a:p>
        </p:txBody>
      </p:sp>
      <p:sp>
        <p:nvSpPr>
          <p:cNvPr id="7" name="Title">
            <a:extLst>
              <a:ext uri="{FF2B5EF4-FFF2-40B4-BE49-F238E27FC236}">
                <a16:creationId xmlns:a16="http://schemas.microsoft.com/office/drawing/2014/main" id="{62E2001E-23F6-455C-9201-6EA51F065A31}"/>
              </a:ext>
            </a:extLst>
          </p:cNvPr>
          <p:cNvSpPr>
            <a:spLocks noGrp="1"/>
          </p:cNvSpPr>
          <p:nvPr>
            <p:ph type="body" sz="quarter" idx="11" hasCustomPrompt="1"/>
          </p:nvPr>
        </p:nvSpPr>
        <p:spPr>
          <a:xfrm>
            <a:off x="301625" y="1419225"/>
            <a:ext cx="6614081" cy="2305050"/>
          </a:xfrm>
        </p:spPr>
        <p:txBody>
          <a:bodyPr anchor="ctr"/>
          <a:lstStyle>
            <a:lvl1pPr marL="0" indent="0">
              <a:lnSpc>
                <a:spcPct val="100000"/>
              </a:lnSpc>
              <a:buNone/>
              <a:defRPr sz="4400" b="1">
                <a:latin typeface="+mj-lt"/>
                <a:cs typeface="Times New Roman" panose="02020603050405020304" pitchFamily="18" charset="0"/>
              </a:defRPr>
            </a:lvl1pPr>
          </a:lstStyle>
          <a:p>
            <a:pPr lvl="0"/>
            <a:r>
              <a:rPr lang="en-GB" dirty="0"/>
              <a:t>Main presentation title</a:t>
            </a:r>
          </a:p>
        </p:txBody>
      </p:sp>
      <p:sp>
        <p:nvSpPr>
          <p:cNvPr id="11" name="Slide Number">
            <a:extLst>
              <a:ext uri="{FF2B5EF4-FFF2-40B4-BE49-F238E27FC236}">
                <a16:creationId xmlns:a16="http://schemas.microsoft.com/office/drawing/2014/main" id="{DADF2B56-FDED-4E3D-9E77-947634ADEC23}"/>
              </a:ext>
            </a:extLst>
          </p:cNvPr>
          <p:cNvSpPr>
            <a:spLocks noGrp="1"/>
          </p:cNvSpPr>
          <p:nvPr>
            <p:ph type="sldNum" sz="quarter" idx="13"/>
          </p:nvPr>
        </p:nvSpPr>
        <p:spPr/>
        <p:txBody>
          <a:bodyPr/>
          <a:lstStyle/>
          <a:p>
            <a:r>
              <a:rPr lang="en-GB" dirty="0"/>
              <a:t>Slide </a:t>
            </a:r>
            <a:fld id="{A7423406-D7A4-46EF-83DD-760666D0DF80}" type="slidenum">
              <a:rPr lang="en-GB" smtClean="0"/>
              <a:pPr/>
              <a:t>‹#›</a:t>
            </a:fld>
            <a:endParaRPr lang="en-GB" dirty="0"/>
          </a:p>
        </p:txBody>
      </p:sp>
    </p:spTree>
    <p:extLst>
      <p:ext uri="{BB962C8B-B14F-4D97-AF65-F5344CB8AC3E}">
        <p14:creationId xmlns:p14="http://schemas.microsoft.com/office/powerpoint/2010/main" val="4275706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title">
    <p:spTree>
      <p:nvGrpSpPr>
        <p:cNvPr id="1" name=""/>
        <p:cNvGrpSpPr/>
        <p:nvPr/>
      </p:nvGrpSpPr>
      <p:grpSpPr>
        <a:xfrm>
          <a:off x="0" y="0"/>
          <a:ext cx="0" cy="0"/>
          <a:chOff x="0" y="0"/>
          <a:chExt cx="0" cy="0"/>
        </a:xfrm>
      </p:grpSpPr>
      <p:sp>
        <p:nvSpPr>
          <p:cNvPr id="2" name="Section title"/>
          <p:cNvSpPr>
            <a:spLocks noGrp="1"/>
          </p:cNvSpPr>
          <p:nvPr>
            <p:ph type="title" hasCustomPrompt="1"/>
          </p:nvPr>
        </p:nvSpPr>
        <p:spPr>
          <a:xfrm>
            <a:off x="304800" y="1732278"/>
            <a:ext cx="8534400" cy="1678944"/>
          </a:xfrm>
        </p:spPr>
        <p:txBody>
          <a:bodyPr anchor="ctr" anchorCtr="0"/>
          <a:lstStyle>
            <a:lvl1pPr>
              <a:lnSpc>
                <a:spcPct val="100000"/>
              </a:lnSpc>
              <a:defRPr sz="3400" b="1">
                <a:latin typeface="+mj-lt"/>
                <a:cs typeface="Times New Roman" panose="02020603050405020304" pitchFamily="18" charset="0"/>
              </a:defRPr>
            </a:lvl1pPr>
          </a:lstStyle>
          <a:p>
            <a:r>
              <a:rPr lang="en-US" dirty="0"/>
              <a:t>Section title</a:t>
            </a:r>
          </a:p>
        </p:txBody>
      </p:sp>
      <p:sp>
        <p:nvSpPr>
          <p:cNvPr id="5" name="Slide Number">
            <a:extLst>
              <a:ext uri="{FF2B5EF4-FFF2-40B4-BE49-F238E27FC236}">
                <a16:creationId xmlns:a16="http://schemas.microsoft.com/office/drawing/2014/main" id="{9702293B-FE28-40FD-BA54-4D7083E0D0BE}"/>
              </a:ext>
            </a:extLst>
          </p:cNvPr>
          <p:cNvSpPr>
            <a:spLocks noGrp="1"/>
          </p:cNvSpPr>
          <p:nvPr>
            <p:ph type="sldNum" sz="quarter" idx="11"/>
          </p:nvPr>
        </p:nvSpPr>
        <p:spPr/>
        <p:txBody>
          <a:bodyPr/>
          <a:lstStyle/>
          <a:p>
            <a:r>
              <a:rPr lang="en-GB" dirty="0"/>
              <a:t>Slide </a:t>
            </a:r>
            <a:fld id="{A7423406-D7A4-46EF-83DD-760666D0DF80}" type="slidenum">
              <a:rPr lang="en-GB" smtClean="0"/>
              <a:pPr/>
              <a:t>‹#›</a:t>
            </a:fld>
            <a:endParaRPr lang="en-GB" dirty="0"/>
          </a:p>
        </p:txBody>
      </p:sp>
    </p:spTree>
    <p:extLst>
      <p:ext uri="{BB962C8B-B14F-4D97-AF65-F5344CB8AC3E}">
        <p14:creationId xmlns:p14="http://schemas.microsoft.com/office/powerpoint/2010/main" val="409680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ext slide A">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nSpc>
                <a:spcPct val="100000"/>
              </a:lnSpc>
              <a:defRPr sz="3000">
                <a:latin typeface="+mj-lt"/>
                <a:cs typeface="Times New Roman" panose="02020603050405020304" pitchFamily="18" charset="0"/>
              </a:defRPr>
            </a:lvl1pPr>
          </a:lstStyle>
          <a:p>
            <a:r>
              <a:rPr lang="en-US" dirty="0"/>
              <a:t>Text slide A</a:t>
            </a:r>
          </a:p>
        </p:txBody>
      </p:sp>
      <p:sp>
        <p:nvSpPr>
          <p:cNvPr id="7" name="Text Placeholder 6">
            <a:extLst>
              <a:ext uri="{FF2B5EF4-FFF2-40B4-BE49-F238E27FC236}">
                <a16:creationId xmlns:a16="http://schemas.microsoft.com/office/drawing/2014/main" id="{DF75E91B-40B2-456E-9BD2-FEA338F9AE1C}"/>
              </a:ext>
            </a:extLst>
          </p:cNvPr>
          <p:cNvSpPr>
            <a:spLocks noGrp="1"/>
          </p:cNvSpPr>
          <p:nvPr>
            <p:ph type="body" sz="quarter" idx="11" hasCustomPrompt="1"/>
          </p:nvPr>
        </p:nvSpPr>
        <p:spPr>
          <a:xfrm>
            <a:off x="301625" y="1163638"/>
            <a:ext cx="8518525" cy="3495072"/>
          </a:xfrm>
        </p:spPr>
        <p:txBody>
          <a:bodyPr/>
          <a:lstStyle>
            <a:lvl1pPr marL="0" indent="0">
              <a:buNone/>
              <a:defRPr/>
            </a:lvl1pPr>
          </a:lstStyle>
          <a:p>
            <a:pPr lvl="0"/>
            <a:r>
              <a:rPr lang="en-GB" dirty="0"/>
              <a:t>Body text</a:t>
            </a:r>
          </a:p>
        </p:txBody>
      </p:sp>
      <p:sp>
        <p:nvSpPr>
          <p:cNvPr id="9" name="Slide Number Placeholder 8">
            <a:extLst>
              <a:ext uri="{FF2B5EF4-FFF2-40B4-BE49-F238E27FC236}">
                <a16:creationId xmlns:a16="http://schemas.microsoft.com/office/drawing/2014/main" id="{7738DAB7-684F-4B80-8C10-776FB718136B}"/>
              </a:ext>
            </a:extLst>
          </p:cNvPr>
          <p:cNvSpPr>
            <a:spLocks noGrp="1"/>
          </p:cNvSpPr>
          <p:nvPr>
            <p:ph type="sldNum" sz="quarter" idx="12"/>
          </p:nvPr>
        </p:nvSpPr>
        <p:spPr/>
        <p:txBody>
          <a:bodyPr/>
          <a:lstStyle/>
          <a:p>
            <a:r>
              <a:rPr lang="en-GB" dirty="0"/>
              <a:t>Slide </a:t>
            </a:r>
            <a:fld id="{A7423406-D7A4-46EF-83DD-760666D0DF80}" type="slidenum">
              <a:rPr lang="en-GB" smtClean="0"/>
              <a:pPr/>
              <a:t>‹#›</a:t>
            </a:fld>
            <a:endParaRPr lang="en-GB" dirty="0"/>
          </a:p>
        </p:txBody>
      </p:sp>
    </p:spTree>
    <p:extLst>
      <p:ext uri="{BB962C8B-B14F-4D97-AF65-F5344CB8AC3E}">
        <p14:creationId xmlns:p14="http://schemas.microsoft.com/office/powerpoint/2010/main" val="3566089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ext slide B">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nSpc>
                <a:spcPct val="100000"/>
              </a:lnSpc>
              <a:defRPr sz="3000">
                <a:latin typeface="+mj-lt"/>
                <a:cs typeface="Times New Roman" panose="02020603050405020304" pitchFamily="18" charset="0"/>
              </a:defRPr>
            </a:lvl1pPr>
          </a:lstStyle>
          <a:p>
            <a:r>
              <a:rPr lang="en-US" dirty="0"/>
              <a:t>Text slide B</a:t>
            </a:r>
          </a:p>
        </p:txBody>
      </p:sp>
      <p:sp>
        <p:nvSpPr>
          <p:cNvPr id="9" name="Text Placeholder 8">
            <a:extLst>
              <a:ext uri="{FF2B5EF4-FFF2-40B4-BE49-F238E27FC236}">
                <a16:creationId xmlns:a16="http://schemas.microsoft.com/office/drawing/2014/main" id="{F0811A90-863D-418D-8AE1-A749CCF98ED6}"/>
              </a:ext>
            </a:extLst>
          </p:cNvPr>
          <p:cNvSpPr>
            <a:spLocks noGrp="1"/>
          </p:cNvSpPr>
          <p:nvPr>
            <p:ph type="body" sz="quarter" idx="12" hasCustomPrompt="1"/>
          </p:nvPr>
        </p:nvSpPr>
        <p:spPr>
          <a:xfrm>
            <a:off x="301625" y="1163639"/>
            <a:ext cx="4097338" cy="3502956"/>
          </a:xfrm>
        </p:spPr>
        <p:txBody>
          <a:bodyPr/>
          <a:lstStyle>
            <a:lvl1pPr marL="0" indent="0">
              <a:buNone/>
              <a:defRPr/>
            </a:lvl1pPr>
          </a:lstStyle>
          <a:p>
            <a:pPr lvl="0"/>
            <a:r>
              <a:rPr lang="en-GB" dirty="0"/>
              <a:t>Body text left</a:t>
            </a:r>
          </a:p>
        </p:txBody>
      </p:sp>
      <p:sp>
        <p:nvSpPr>
          <p:cNvPr id="10" name="Text Placeholder 8">
            <a:extLst>
              <a:ext uri="{FF2B5EF4-FFF2-40B4-BE49-F238E27FC236}">
                <a16:creationId xmlns:a16="http://schemas.microsoft.com/office/drawing/2014/main" id="{9B291EC0-CA7A-4D31-A821-C329F3EF2F97}"/>
              </a:ext>
            </a:extLst>
          </p:cNvPr>
          <p:cNvSpPr>
            <a:spLocks noGrp="1"/>
          </p:cNvSpPr>
          <p:nvPr>
            <p:ph type="body" sz="quarter" idx="13" hasCustomPrompt="1"/>
          </p:nvPr>
        </p:nvSpPr>
        <p:spPr>
          <a:xfrm>
            <a:off x="4745037" y="1163638"/>
            <a:ext cx="4097338" cy="3502956"/>
          </a:xfrm>
        </p:spPr>
        <p:txBody>
          <a:bodyPr/>
          <a:lstStyle>
            <a:lvl1pPr marL="0" indent="0">
              <a:buNone/>
              <a:defRPr/>
            </a:lvl1pPr>
          </a:lstStyle>
          <a:p>
            <a:pPr lvl="0"/>
            <a:r>
              <a:rPr lang="en-GB" dirty="0"/>
              <a:t>Body text right</a:t>
            </a:r>
          </a:p>
        </p:txBody>
      </p:sp>
      <p:sp>
        <p:nvSpPr>
          <p:cNvPr id="11" name="Slide Number Placeholder 10">
            <a:extLst>
              <a:ext uri="{FF2B5EF4-FFF2-40B4-BE49-F238E27FC236}">
                <a16:creationId xmlns:a16="http://schemas.microsoft.com/office/drawing/2014/main" id="{9E1AF0F5-F8B7-48AF-BA05-028505313948}"/>
              </a:ext>
            </a:extLst>
          </p:cNvPr>
          <p:cNvSpPr>
            <a:spLocks noGrp="1"/>
          </p:cNvSpPr>
          <p:nvPr>
            <p:ph type="sldNum" sz="quarter" idx="14"/>
          </p:nvPr>
        </p:nvSpPr>
        <p:spPr/>
        <p:txBody>
          <a:bodyPr/>
          <a:lstStyle/>
          <a:p>
            <a:r>
              <a:rPr lang="en-GB" dirty="0"/>
              <a:t>Slide </a:t>
            </a:r>
            <a:fld id="{A7423406-D7A4-46EF-83DD-760666D0DF80}" type="slidenum">
              <a:rPr lang="en-GB" smtClean="0"/>
              <a:pPr/>
              <a:t>‹#›</a:t>
            </a:fld>
            <a:endParaRPr lang="en-GB" dirty="0"/>
          </a:p>
        </p:txBody>
      </p:sp>
    </p:spTree>
    <p:extLst>
      <p:ext uri="{BB962C8B-B14F-4D97-AF65-F5344CB8AC3E}">
        <p14:creationId xmlns:p14="http://schemas.microsoft.com/office/powerpoint/2010/main" val="179751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xt and image slide A">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4802AC1E-E884-486D-A1A5-5D286ED23CB8}"/>
              </a:ext>
            </a:extLst>
          </p:cNvPr>
          <p:cNvSpPr>
            <a:spLocks noGrp="1"/>
          </p:cNvSpPr>
          <p:nvPr>
            <p:ph type="title" hasCustomPrompt="1"/>
          </p:nvPr>
        </p:nvSpPr>
        <p:spPr>
          <a:xfrm>
            <a:off x="301625" y="224146"/>
            <a:ext cx="6614080" cy="594000"/>
          </a:xfrm>
        </p:spPr>
        <p:txBody>
          <a:bodyPr/>
          <a:lstStyle>
            <a:lvl1pPr>
              <a:defRPr sz="3000">
                <a:latin typeface="+mj-lt"/>
                <a:cs typeface="Times New Roman" panose="02020603050405020304" pitchFamily="18" charset="0"/>
              </a:defRPr>
            </a:lvl1pPr>
          </a:lstStyle>
          <a:p>
            <a:r>
              <a:rPr lang="en-US" dirty="0"/>
              <a:t>Text and image slide A</a:t>
            </a:r>
          </a:p>
        </p:txBody>
      </p:sp>
      <p:sp>
        <p:nvSpPr>
          <p:cNvPr id="4" name="Text"/>
          <p:cNvSpPr>
            <a:spLocks noGrp="1"/>
          </p:cNvSpPr>
          <p:nvPr>
            <p:ph type="body" sz="half" idx="2" hasCustomPrompt="1"/>
          </p:nvPr>
        </p:nvSpPr>
        <p:spPr>
          <a:xfrm>
            <a:off x="307975" y="1163810"/>
            <a:ext cx="3192228" cy="3463369"/>
          </a:xfrm>
        </p:spPr>
        <p:txBody>
          <a:bodyPr/>
          <a:lstStyle>
            <a:lvl1pPr marL="0" indent="0">
              <a:buNone/>
              <a:defRPr sz="2400" b="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Body text</a:t>
            </a:r>
          </a:p>
        </p:txBody>
      </p:sp>
      <p:sp>
        <p:nvSpPr>
          <p:cNvPr id="3" name="Image"/>
          <p:cNvSpPr>
            <a:spLocks noGrp="1"/>
          </p:cNvSpPr>
          <p:nvPr>
            <p:ph idx="1" hasCustomPrompt="1"/>
          </p:nvPr>
        </p:nvSpPr>
        <p:spPr>
          <a:xfrm>
            <a:off x="3852471" y="1163638"/>
            <a:ext cx="4983553" cy="2955925"/>
          </a:xfrm>
        </p:spPr>
        <p:txBody>
          <a:bodyPr/>
          <a:lstStyle>
            <a:lvl1pPr marL="0" indent="0">
              <a:buNone/>
              <a:defRPr sz="2400" b="0"/>
            </a:lvl1pPr>
            <a:lvl2pPr>
              <a:defRPr sz="2400"/>
            </a:lvl2pPr>
            <a:lvl3pPr>
              <a:defRPr sz="2400"/>
            </a:lvl3pPr>
            <a:lvl4pPr>
              <a:defRPr sz="2400"/>
            </a:lvl4pPr>
            <a:lvl5pPr>
              <a:defRPr sz="2400"/>
            </a:lvl5pPr>
            <a:lvl6pPr>
              <a:defRPr sz="1500"/>
            </a:lvl6pPr>
            <a:lvl7pPr>
              <a:defRPr sz="1500"/>
            </a:lvl7pPr>
            <a:lvl8pPr>
              <a:defRPr sz="1500"/>
            </a:lvl8pPr>
            <a:lvl9pPr>
              <a:defRPr sz="1500"/>
            </a:lvl9pPr>
          </a:lstStyle>
          <a:p>
            <a:pPr lvl="0"/>
            <a:r>
              <a:rPr lang="en-GB" dirty="0"/>
              <a:t>Image</a:t>
            </a:r>
          </a:p>
          <a:p>
            <a:pPr lvl="0"/>
            <a:r>
              <a:rPr lang="en-GB" dirty="0"/>
              <a:t>Add alt text (Right click &gt; ‘Edit Alt Text’)</a:t>
            </a:r>
          </a:p>
        </p:txBody>
      </p:sp>
      <p:sp>
        <p:nvSpPr>
          <p:cNvPr id="2" name="Slide Number">
            <a:extLst>
              <a:ext uri="{FF2B5EF4-FFF2-40B4-BE49-F238E27FC236}">
                <a16:creationId xmlns:a16="http://schemas.microsoft.com/office/drawing/2014/main" id="{5585FA89-C310-4710-A605-F1074F8A89BE}"/>
              </a:ext>
            </a:extLst>
          </p:cNvPr>
          <p:cNvSpPr>
            <a:spLocks noGrp="1"/>
          </p:cNvSpPr>
          <p:nvPr>
            <p:ph type="sldNum" sz="quarter" idx="10"/>
          </p:nvPr>
        </p:nvSpPr>
        <p:spPr/>
        <p:txBody>
          <a:bodyPr/>
          <a:lstStyle/>
          <a:p>
            <a:r>
              <a:rPr lang="en-GB" dirty="0"/>
              <a:t>Slide </a:t>
            </a:r>
            <a:fld id="{A7423406-D7A4-46EF-83DD-760666D0DF80}" type="slidenum">
              <a:rPr lang="en-GB" smtClean="0"/>
              <a:pPr/>
              <a:t>‹#›</a:t>
            </a:fld>
            <a:endParaRPr lang="en-GB" dirty="0"/>
          </a:p>
        </p:txBody>
      </p:sp>
    </p:spTree>
    <p:extLst>
      <p:ext uri="{BB962C8B-B14F-4D97-AF65-F5344CB8AC3E}">
        <p14:creationId xmlns:p14="http://schemas.microsoft.com/office/powerpoint/2010/main" val="1452987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xt and image slide B">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4802AC1E-E884-486D-A1A5-5D286ED23CB8}"/>
              </a:ext>
            </a:extLst>
          </p:cNvPr>
          <p:cNvSpPr>
            <a:spLocks noGrp="1"/>
          </p:cNvSpPr>
          <p:nvPr>
            <p:ph type="title" hasCustomPrompt="1"/>
          </p:nvPr>
        </p:nvSpPr>
        <p:spPr>
          <a:xfrm>
            <a:off x="301625" y="224146"/>
            <a:ext cx="6614080" cy="594000"/>
          </a:xfrm>
        </p:spPr>
        <p:txBody>
          <a:bodyPr/>
          <a:lstStyle>
            <a:lvl1pPr>
              <a:lnSpc>
                <a:spcPct val="100000"/>
              </a:lnSpc>
              <a:defRPr sz="3000">
                <a:latin typeface="+mj-lt"/>
                <a:cs typeface="Times New Roman" panose="02020603050405020304" pitchFamily="18" charset="0"/>
              </a:defRPr>
            </a:lvl1pPr>
          </a:lstStyle>
          <a:p>
            <a:r>
              <a:rPr lang="en-US" dirty="0"/>
              <a:t>Text and image slide B</a:t>
            </a:r>
          </a:p>
        </p:txBody>
      </p:sp>
      <p:sp>
        <p:nvSpPr>
          <p:cNvPr id="3" name="Image"/>
          <p:cNvSpPr>
            <a:spLocks noGrp="1"/>
          </p:cNvSpPr>
          <p:nvPr>
            <p:ph idx="1" hasCustomPrompt="1"/>
          </p:nvPr>
        </p:nvSpPr>
        <p:spPr>
          <a:xfrm>
            <a:off x="1416569" y="1060547"/>
            <a:ext cx="6310859" cy="2928129"/>
          </a:xfrm>
        </p:spPr>
        <p:txBody>
          <a:bodyPr/>
          <a:lstStyle>
            <a:lvl1pPr marL="0" indent="0">
              <a:buNone/>
              <a:defRPr sz="2400" b="0"/>
            </a:lvl1pPr>
            <a:lvl2pPr>
              <a:defRPr sz="2400"/>
            </a:lvl2pPr>
            <a:lvl3pPr>
              <a:defRPr sz="2400"/>
            </a:lvl3pPr>
            <a:lvl4pPr>
              <a:defRPr sz="2400"/>
            </a:lvl4pPr>
            <a:lvl5pPr>
              <a:defRPr sz="2400"/>
            </a:lvl5pPr>
            <a:lvl6pPr>
              <a:defRPr sz="1500"/>
            </a:lvl6pPr>
            <a:lvl7pPr>
              <a:defRPr sz="1500"/>
            </a:lvl7pPr>
            <a:lvl8pPr>
              <a:defRPr sz="1500"/>
            </a:lvl8pPr>
            <a:lvl9pPr>
              <a:defRPr sz="1500"/>
            </a:lvl9pPr>
          </a:lstStyle>
          <a:p>
            <a:pPr lvl="0"/>
            <a:r>
              <a:rPr lang="en-GB" dirty="0"/>
              <a:t>Image</a:t>
            </a:r>
          </a:p>
          <a:p>
            <a:pPr lvl="0"/>
            <a:r>
              <a:rPr lang="en-GB" dirty="0"/>
              <a:t>Add alt text (Right click, select ‘Edit Alt Text’)</a:t>
            </a:r>
          </a:p>
        </p:txBody>
      </p:sp>
      <p:sp>
        <p:nvSpPr>
          <p:cNvPr id="4" name="Text"/>
          <p:cNvSpPr>
            <a:spLocks noGrp="1"/>
          </p:cNvSpPr>
          <p:nvPr>
            <p:ph type="body" sz="half" idx="2" hasCustomPrompt="1"/>
          </p:nvPr>
        </p:nvSpPr>
        <p:spPr>
          <a:xfrm>
            <a:off x="2996404" y="4110199"/>
            <a:ext cx="3151188" cy="594000"/>
          </a:xfrm>
        </p:spPr>
        <p:txBody>
          <a:bodyPr/>
          <a:lstStyle>
            <a:lvl1pPr marL="0" indent="0">
              <a:buNone/>
              <a:defRPr sz="2400" b="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Body text</a:t>
            </a:r>
          </a:p>
        </p:txBody>
      </p:sp>
      <p:sp>
        <p:nvSpPr>
          <p:cNvPr id="2" name="Slide Number">
            <a:extLst>
              <a:ext uri="{FF2B5EF4-FFF2-40B4-BE49-F238E27FC236}">
                <a16:creationId xmlns:a16="http://schemas.microsoft.com/office/drawing/2014/main" id="{9EA8E52D-71B1-498E-B91F-3EAC11343A5D}"/>
              </a:ext>
            </a:extLst>
          </p:cNvPr>
          <p:cNvSpPr>
            <a:spLocks noGrp="1"/>
          </p:cNvSpPr>
          <p:nvPr>
            <p:ph type="sldNum" sz="quarter" idx="10"/>
          </p:nvPr>
        </p:nvSpPr>
        <p:spPr/>
        <p:txBody>
          <a:bodyPr/>
          <a:lstStyle/>
          <a:p>
            <a:r>
              <a:rPr lang="en-GB" dirty="0"/>
              <a:t>Slide </a:t>
            </a:r>
            <a:fld id="{A7423406-D7A4-46EF-83DD-760666D0DF80}" type="slidenum">
              <a:rPr lang="en-GB" smtClean="0"/>
              <a:pPr/>
              <a:t>‹#›</a:t>
            </a:fld>
            <a:endParaRPr lang="en-GB" dirty="0"/>
          </a:p>
        </p:txBody>
      </p:sp>
    </p:spTree>
    <p:extLst>
      <p:ext uri="{BB962C8B-B14F-4D97-AF65-F5344CB8AC3E}">
        <p14:creationId xmlns:p14="http://schemas.microsoft.com/office/powerpoint/2010/main" val="3061180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Plain slide">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lnSpc>
                <a:spcPct val="100000"/>
              </a:lnSpc>
              <a:defRPr sz="3000">
                <a:latin typeface="+mj-lt"/>
                <a:cs typeface="Times New Roman" panose="02020603050405020304" pitchFamily="18" charset="0"/>
              </a:defRPr>
            </a:lvl1pPr>
          </a:lstStyle>
          <a:p>
            <a:r>
              <a:rPr lang="en-US" dirty="0"/>
              <a:t>Plain slide A</a:t>
            </a:r>
          </a:p>
        </p:txBody>
      </p:sp>
      <p:sp>
        <p:nvSpPr>
          <p:cNvPr id="3" name="Slide Number">
            <a:extLst>
              <a:ext uri="{FF2B5EF4-FFF2-40B4-BE49-F238E27FC236}">
                <a16:creationId xmlns:a16="http://schemas.microsoft.com/office/drawing/2014/main" id="{3D6B8F89-221D-48AA-BE0D-7317DEB21633}"/>
              </a:ext>
            </a:extLst>
          </p:cNvPr>
          <p:cNvSpPr>
            <a:spLocks noGrp="1"/>
          </p:cNvSpPr>
          <p:nvPr>
            <p:ph type="sldNum" sz="quarter" idx="10"/>
          </p:nvPr>
        </p:nvSpPr>
        <p:spPr/>
        <p:txBody>
          <a:bodyPr/>
          <a:lstStyle/>
          <a:p>
            <a:r>
              <a:rPr lang="en-GB" dirty="0"/>
              <a:t>Slide </a:t>
            </a:r>
            <a:fld id="{A7423406-D7A4-46EF-83DD-760666D0DF80}" type="slidenum">
              <a:rPr lang="en-GB" smtClean="0"/>
              <a:pPr/>
              <a:t>‹#›</a:t>
            </a:fld>
            <a:endParaRPr lang="en-GB" dirty="0"/>
          </a:p>
        </p:txBody>
      </p:sp>
    </p:spTree>
    <p:extLst>
      <p:ext uri="{BB962C8B-B14F-4D97-AF65-F5344CB8AC3E}">
        <p14:creationId xmlns:p14="http://schemas.microsoft.com/office/powerpoint/2010/main" val="577135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CFFEF"/>
        </a:solidFill>
        <a:effectLst/>
      </p:bgPr>
    </p:bg>
    <p:spTree>
      <p:nvGrpSpPr>
        <p:cNvPr id="1" name=""/>
        <p:cNvGrpSpPr/>
        <p:nvPr/>
      </p:nvGrpSpPr>
      <p:grpSpPr>
        <a:xfrm>
          <a:off x="0" y="0"/>
          <a:ext cx="0" cy="0"/>
          <a:chOff x="0" y="0"/>
          <a:chExt cx="0" cy="0"/>
        </a:xfrm>
      </p:grpSpPr>
      <p:sp>
        <p:nvSpPr>
          <p:cNvPr id="2" name="Title"/>
          <p:cNvSpPr>
            <a:spLocks noGrp="1"/>
          </p:cNvSpPr>
          <p:nvPr>
            <p:ph type="title"/>
          </p:nvPr>
        </p:nvSpPr>
        <p:spPr>
          <a:xfrm>
            <a:off x="301625" y="224146"/>
            <a:ext cx="6614080" cy="594000"/>
          </a:xfrm>
          <a:prstGeom prst="rect">
            <a:avLst/>
          </a:prstGeom>
        </p:spPr>
        <p:txBody>
          <a:bodyPr vert="horz" lIns="0" tIns="0" rIns="0" bIns="0" rtlCol="0" anchor="b" anchorCtr="0">
            <a:noAutofit/>
          </a:bodyPr>
          <a:lstStyle/>
          <a:p>
            <a:r>
              <a:rPr lang="en-US" dirty="0"/>
              <a:t>Click to edit Master title style</a:t>
            </a:r>
          </a:p>
        </p:txBody>
      </p:sp>
      <p:pic>
        <p:nvPicPr>
          <p:cNvPr id="43" name="University of Leeds logo">
            <a:extLst>
              <a:ext uri="{FF2B5EF4-FFF2-40B4-BE49-F238E27FC236}">
                <a16:creationId xmlns:a16="http://schemas.microsoft.com/office/drawing/2014/main" id="{C914EEC3-4367-46FC-A690-239B9709AAE7}"/>
              </a:ext>
              <a:ext uri="{C183D7F6-B498-43B3-948B-1728B52AA6E4}">
                <adec:decorative xmlns="" xmlns:adec="http://schemas.microsoft.com/office/drawing/2017/decorative" val="1"/>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7094894" y="203575"/>
            <a:ext cx="1732253" cy="494506"/>
          </a:xfrm>
          <a:prstGeom prst="rect">
            <a:avLst/>
          </a:prstGeom>
        </p:spPr>
      </p:pic>
      <p:cxnSp>
        <p:nvCxnSpPr>
          <p:cNvPr id="42" name="Line">
            <a:extLst>
              <a:ext uri="{FF2B5EF4-FFF2-40B4-BE49-F238E27FC236}">
                <a16:creationId xmlns:a16="http://schemas.microsoft.com/office/drawing/2014/main" id="{9284160D-5016-48C1-942A-D1CD71F0CB24}"/>
              </a:ext>
              <a:ext uri="{C183D7F6-B498-43B3-948B-1728B52AA6E4}">
                <adec:decorative xmlns="" xmlns:adec="http://schemas.microsoft.com/office/drawing/2017/decorative" val="1"/>
              </a:ext>
            </a:extLst>
          </p:cNvPr>
          <p:cNvCxnSpPr>
            <a:cxnSpLocks/>
          </p:cNvCxnSpPr>
          <p:nvPr/>
        </p:nvCxnSpPr>
        <p:spPr>
          <a:xfrm>
            <a:off x="301625" y="906016"/>
            <a:ext cx="8518847"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Body text"/>
          <p:cNvSpPr>
            <a:spLocks noGrp="1"/>
          </p:cNvSpPr>
          <p:nvPr>
            <p:ph type="body" idx="1"/>
          </p:nvPr>
        </p:nvSpPr>
        <p:spPr>
          <a:xfrm>
            <a:off x="301625" y="1163638"/>
            <a:ext cx="8518525" cy="2955925"/>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a:extLst>
              <a:ext uri="{FF2B5EF4-FFF2-40B4-BE49-F238E27FC236}">
                <a16:creationId xmlns:a16="http://schemas.microsoft.com/office/drawing/2014/main" id="{E82D3FD9-59F6-4178-BBDE-833318254D84}"/>
              </a:ext>
            </a:extLst>
          </p:cNvPr>
          <p:cNvSpPr>
            <a:spLocks noGrp="1"/>
          </p:cNvSpPr>
          <p:nvPr>
            <p:ph type="sldNum" sz="quarter" idx="4"/>
          </p:nvPr>
        </p:nvSpPr>
        <p:spPr>
          <a:xfrm>
            <a:off x="6457950" y="4782035"/>
            <a:ext cx="2057400" cy="274637"/>
          </a:xfrm>
          <a:prstGeom prst="rect">
            <a:avLst/>
          </a:prstGeom>
        </p:spPr>
        <p:txBody>
          <a:bodyPr vert="horz" lIns="91440" tIns="45720" rIns="91440" bIns="45720" rtlCol="0" anchor="ctr"/>
          <a:lstStyle>
            <a:lvl1pPr algn="r">
              <a:defRPr sz="1400">
                <a:solidFill>
                  <a:schemeClr val="tx1"/>
                </a:solidFill>
              </a:defRPr>
            </a:lvl1pPr>
          </a:lstStyle>
          <a:p>
            <a:r>
              <a:rPr lang="en-GB" dirty="0"/>
              <a:t>Slide </a:t>
            </a:r>
            <a:fld id="{A7423406-D7A4-46EF-83DD-760666D0DF80}" type="slidenum">
              <a:rPr lang="en-GB" smtClean="0"/>
              <a:pPr/>
              <a:t>‹#›</a:t>
            </a:fld>
            <a:endParaRPr lang="en-GB" dirty="0"/>
          </a:p>
        </p:txBody>
      </p:sp>
    </p:spTree>
    <p:extLst>
      <p:ext uri="{BB962C8B-B14F-4D97-AF65-F5344CB8AC3E}">
        <p14:creationId xmlns:p14="http://schemas.microsoft.com/office/powerpoint/2010/main" val="3373682031"/>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Lst>
  <p:hf hdr="0" ftr="0" dt="0"/>
  <p:txStyles>
    <p:titleStyle>
      <a:lvl1pPr algn="l" defTabSz="685800" rtl="0" eaLnBrk="1" latinLnBrk="0" hangingPunct="1">
        <a:lnSpc>
          <a:spcPct val="100000"/>
        </a:lnSpc>
        <a:spcBef>
          <a:spcPct val="0"/>
        </a:spcBef>
        <a:buNone/>
        <a:defRPr sz="3000" b="1" kern="1200">
          <a:solidFill>
            <a:schemeClr val="tx1"/>
          </a:solidFill>
          <a:latin typeface="+mj-lt"/>
          <a:ea typeface="+mj-ea"/>
          <a:cs typeface="Times New Roman" panose="02020603050405020304" pitchFamily="18" charset="0"/>
        </a:defRPr>
      </a:lvl1pPr>
    </p:titleStyle>
    <p:bodyStyle>
      <a:lvl1pPr marL="360363" indent="-360363" algn="l" defTabSz="685800" rtl="0" eaLnBrk="1" latinLnBrk="0" hangingPunct="1">
        <a:lnSpc>
          <a:spcPct val="150000"/>
        </a:lnSpc>
        <a:spcBef>
          <a:spcPts val="0"/>
        </a:spcBef>
        <a:spcAft>
          <a:spcPts val="225"/>
        </a:spcAft>
        <a:buFont typeface="Arial" panose="020B0604020202020204" pitchFamily="34" charset="0"/>
        <a:buChar char="•"/>
        <a:defRPr sz="2400" b="0" kern="1200">
          <a:solidFill>
            <a:schemeClr val="tx1"/>
          </a:solidFill>
          <a:latin typeface="+mn-lt"/>
          <a:ea typeface="+mn-ea"/>
          <a:cs typeface="+mn-cs"/>
        </a:defRPr>
      </a:lvl1pPr>
      <a:lvl2pPr marL="539750" indent="-358775" algn="l" defTabSz="685800" rtl="0" eaLnBrk="1" latinLnBrk="0" hangingPunct="1">
        <a:lnSpc>
          <a:spcPct val="150000"/>
        </a:lnSpc>
        <a:spcBef>
          <a:spcPts val="0"/>
        </a:spcBef>
        <a:spcAft>
          <a:spcPts val="225"/>
        </a:spcAft>
        <a:buFont typeface="Courier New" panose="02070309020205020404" pitchFamily="49" charset="0"/>
        <a:buChar char="o"/>
        <a:defRPr sz="2400" kern="1200">
          <a:solidFill>
            <a:schemeClr val="tx1"/>
          </a:solidFill>
          <a:latin typeface="+mn-lt"/>
          <a:ea typeface="+mn-ea"/>
          <a:cs typeface="+mn-cs"/>
        </a:defRPr>
      </a:lvl2pPr>
      <a:lvl3pPr marL="719138" indent="-357188" algn="l" defTabSz="685800" rtl="0" eaLnBrk="1" latinLnBrk="0" hangingPunct="1">
        <a:lnSpc>
          <a:spcPct val="150000"/>
        </a:lnSpc>
        <a:spcBef>
          <a:spcPts val="0"/>
        </a:spcBef>
        <a:spcAft>
          <a:spcPts val="225"/>
        </a:spcAft>
        <a:buFont typeface="Wingdings" panose="05000000000000000000" pitchFamily="2" charset="2"/>
        <a:buChar char="§"/>
        <a:defRPr sz="2400" kern="1200">
          <a:solidFill>
            <a:schemeClr val="tx1"/>
          </a:solidFill>
          <a:latin typeface="+mn-lt"/>
          <a:ea typeface="+mn-ea"/>
          <a:cs typeface="+mn-cs"/>
        </a:defRPr>
      </a:lvl3pPr>
      <a:lvl4pPr marL="900113" indent="-357188" algn="l" defTabSz="685800" rtl="0" eaLnBrk="1" latinLnBrk="0" hangingPunct="1">
        <a:lnSpc>
          <a:spcPct val="150000"/>
        </a:lnSpc>
        <a:spcBef>
          <a:spcPts val="0"/>
        </a:spcBef>
        <a:spcAft>
          <a:spcPts val="225"/>
        </a:spcAft>
        <a:buFont typeface="Courier New" panose="02070309020205020404" pitchFamily="49" charset="0"/>
        <a:buChar char="o"/>
        <a:defRPr sz="2400" kern="1200">
          <a:solidFill>
            <a:schemeClr val="tx1"/>
          </a:solidFill>
          <a:latin typeface="+mn-lt"/>
          <a:ea typeface="+mn-ea"/>
          <a:cs typeface="+mn-cs"/>
        </a:defRPr>
      </a:lvl4pPr>
      <a:lvl5pPr marL="1079500" indent="-366713" algn="l" defTabSz="685800" rtl="0" eaLnBrk="1" latinLnBrk="0" hangingPunct="1">
        <a:lnSpc>
          <a:spcPct val="150000"/>
        </a:lnSpc>
        <a:spcBef>
          <a:spcPts val="0"/>
        </a:spcBef>
        <a:spcAft>
          <a:spcPts val="225"/>
        </a:spcAft>
        <a:buFont typeface="Wingdings" panose="05000000000000000000" pitchFamily="2" charset="2"/>
        <a:buChar char="§"/>
        <a:tabLst/>
        <a:defRPr sz="2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26" orient="horz" pos="733">
          <p15:clr>
            <a:srgbClr val="F26B43"/>
          </p15:clr>
        </p15:guide>
        <p15:guide id="27" pos="5556">
          <p15:clr>
            <a:srgbClr val="F26B43"/>
          </p15:clr>
        </p15:guide>
        <p15:guide id="28" orient="horz" pos="475">
          <p15:clr>
            <a:srgbClr val="F26B43"/>
          </p15:clr>
        </p15:guide>
        <p15:guide id="29" orient="horz" pos="2595">
          <p15:clr>
            <a:srgbClr val="F26B43"/>
          </p15:clr>
        </p15:guide>
        <p15:guide id="30" pos="2794">
          <p15:clr>
            <a:srgbClr val="F26B43"/>
          </p15:clr>
        </p15:guide>
        <p15:guide id="31" pos="2925">
          <p15:clr>
            <a:srgbClr val="F26B43"/>
          </p15:clr>
        </p15:guide>
        <p15:guide id="32" pos="190">
          <p15:clr>
            <a:srgbClr val="F26B43"/>
          </p15:clr>
        </p15:guide>
        <p15:guide id="33" orient="horz" pos="2929">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keithh@businessdisabilityforum.org.uk" TargetMode="External"/><Relationship Id="rId2" Type="http://schemas.openxmlformats.org/officeDocument/2006/relationships/hyperlink" Target="mailto:equality@leeds.ac.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equality.leeds.ac.uk/staff-networks/disability-accessibility-and-mental-health-staff-network/" TargetMode="External"/><Relationship Id="rId3" Type="http://schemas.openxmlformats.org/officeDocument/2006/relationships/hyperlink" Target="https://www.accessable.co.uk/university-of-leeds" TargetMode="External"/><Relationship Id="rId7" Type="http://schemas.openxmlformats.org/officeDocument/2006/relationships/hyperlink" Target="https://equality.leeds.ac.uk/support-and-resources/disability-2/resources-for-supporting-disabled-employees/" TargetMode="External"/><Relationship Id="rId2" Type="http://schemas.openxmlformats.org/officeDocument/2006/relationships/hyperlink" Target="https://equality.leeds.ac.uk/support-and-resources/disability-2/" TargetMode="External"/><Relationship Id="rId1" Type="http://schemas.openxmlformats.org/officeDocument/2006/relationships/slideLayout" Target="../slideLayouts/slideLayout3.xml"/><Relationship Id="rId6" Type="http://schemas.openxmlformats.org/officeDocument/2006/relationships/hyperlink" Target="https://equality.leeds.ac.uk/support-and-resources/disability-2/assistive-technology/" TargetMode="External"/><Relationship Id="rId5" Type="http://schemas.openxmlformats.org/officeDocument/2006/relationships/hyperlink" Target="https://equality.leeds.ac.uk/support-and-resources/disability-2/supporting-disabled-employees/" TargetMode="External"/><Relationship Id="rId4" Type="http://schemas.openxmlformats.org/officeDocument/2006/relationships/hyperlink" Target="https://equality.leeds.ac.uk/support-and-resources/disability-2/access-to-work/" TargetMode="External"/><Relationship Id="rId9" Type="http://schemas.openxmlformats.org/officeDocument/2006/relationships/hyperlink" Target="https://forstaff.leeds.ac.uk/news/article/8256/equity-diversity-and-inclusion-implementation-plan-publishe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eur03.safelinks.protection.outlook.com/?url=https%3A%2F%2Fbusinessdisabilityforum.org.uk%2Fnewsletter-signup%2F&amp;data=05%7C01%7CL.York%40leeds.ac.uk%7C2701d3ffe1de44dc717b08dbd635bb2a%7Cbdeaeda8c81d45ce863e5232a535b7cb%7C0%7C0%7C638339298489896769%7CUnknown%7CTWFpbGZsb3d8eyJWIjoiMC4wLjAwMDAiLCJQIjoiV2luMzIiLCJBTiI6Ik1haWwiLCJXVCI6Mn0%3D%7C3000%7C%7C%7C&amp;sdata=PSpThQ%2Fin4ank8aBk5R6jpsz52BeduAxmj7J4de%2FXJk%3D&amp;reserved=0" TargetMode="External"/><Relationship Id="rId2" Type="http://schemas.openxmlformats.org/officeDocument/2006/relationships/hyperlink" Target="https://businessdisabilityforum.org.uk/knowledge-hub/account-register/"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keithh@businessdisabilityforum.org.u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ur03.safelinks.protection.outlook.com/?url=https%3A%2F%2Fbusinessdisabilityforum.org.uk%2Fmaximise-your-membership%2F&amp;data=05%7C01%7CL.York%40leeds.ac.uk%7C3eb3e77c0e444e69d6e908dbea8d23c3%7Cbdeaeda8c81d45ce863e5232a535b7cb%7C0%7C0%7C638361664177499880%7CUnknown%7CTWFpbGZsb3d8eyJWIjoiMC4wLjAwMDAiLCJQIjoiV2luMzIiLCJBTiI6Ik1haWwiLCJXVCI6Mn0%3D%7C3000%7C%7C%7C&amp;sdata=4y1xkuW3Ph4AeEikEt8sxmYONi1l5bVA%2FqKfZdhGZEI%3D&amp;reserved=0" TargetMode="External"/><Relationship Id="rId2" Type="http://schemas.openxmlformats.org/officeDocument/2006/relationships/hyperlink" Target="https://eur03.safelinks.protection.outlook.com/?url=https%3A%2F%2Fbusinessdisabilityforum.org.uk%2Fabout-us%2F&amp;data=05%7C01%7CL.York%40leeds.ac.uk%7C3eb3e77c0e444e69d6e908dbea8d23c3%7Cbdeaeda8c81d45ce863e5232a535b7cb%7C0%7C0%7C638361664177499880%7CUnknown%7CTWFpbGZsb3d8eyJWIjoiMC4wLjAwMDAiLCJQIjoiV2luMzIiLCJBTiI6Ik1haWwiLCJXVCI6Mn0%3D%7C3000%7C%7C%7C&amp;sdata=z%2Brcp5qslOisecSjR7VRVnHO8N1zdRqAPtXyZZOLg%2FU%3D&amp;reserved=0"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eur03.safelinks.protection.outlook.com/?url=https%3A%2F%2Fbusinessdisabilityforum.org.uk%2Fknowledge-hub%2F&amp;data=05%7C01%7CL.York%40leeds.ac.uk%7C3eb3e77c0e444e69d6e908dbea8d23c3%7Cbdeaeda8c81d45ce863e5232a535b7cb%7C0%7C0%7C638361664177499880%7CUnknown%7CTWFpbGZsb3d8eyJWIjoiMC4wLjAwMDAiLCJQIjoiV2luMzIiLCJBTiI6Ik1haWwiLCJXVCI6Mn0%3D%7C3000%7C%7C%7C&amp;sdata=JIYIA7IHKYoABWXeIgtXJ3uw9Y%2F8bpMwexyFqOAuEs8%3D&amp;reserved=0" TargetMode="External"/><Relationship Id="rId2" Type="http://schemas.openxmlformats.org/officeDocument/2006/relationships/hyperlink" Target="https://eur03.safelinks.protection.outlook.com/?url=https%3A%2F%2Fbusinessdisabilityforum.org.uk%2Four-services%2Fadvice-service%2F&amp;data=05%7C01%7CL.York%40leeds.ac.uk%7C3eb3e77c0e444e69d6e908dbea8d23c3%7Cbdeaeda8c81d45ce863e5232a535b7cb%7C0%7C0%7C638361664177499880%7CUnknown%7CTWFpbGZsb3d8eyJWIjoiMC4wLjAwMDAiLCJQIjoiV2luMzIiLCJBTiI6Ik1haWwiLCJXVCI6Mn0%3D%7C3000%7C%7C%7C&amp;sdata=YLbplAeCGtpVMUjtVkZHJBmU%2BQrwH%2B%2FNjpFQlfGcqcI%3D&amp;reserved=0" TargetMode="External"/><Relationship Id="rId1" Type="http://schemas.openxmlformats.org/officeDocument/2006/relationships/slideLayout" Target="../slideLayouts/slideLayout3.xml"/><Relationship Id="rId6" Type="http://schemas.openxmlformats.org/officeDocument/2006/relationships/hyperlink" Target="https://eur03.safelinks.protection.outlook.com/?url=https%3A%2F%2Fbusinessdisabilityforum.org.uk%2Fnewsletter-signup%2F&amp;data=05%7C01%7CL.York%40leeds.ac.uk%7C3eb3e77c0e444e69d6e908dbea8d23c3%7Cbdeaeda8c81d45ce863e5232a535b7cb%7C0%7C0%7C638361664177656127%7CUnknown%7CTWFpbGZsb3d8eyJWIjoiMC4wLjAwMDAiLCJQIjoiV2luMzIiLCJBTiI6Ik1haWwiLCJXVCI6Mn0%3D%7C3000%7C%7C%7C&amp;sdata=eTy6ICot5J%2Bd%2BQkVgVNiGp%2BQ7d%2BpadzDsWIuCsxaki8%3D&amp;reserved=0" TargetMode="External"/><Relationship Id="rId5" Type="http://schemas.openxmlformats.org/officeDocument/2006/relationships/hyperlink" Target="https://eur03.safelinks.protection.outlook.com/?url=https%3A%2F%2Fbusinessdisabilityforum.org.uk%2Fnetworks-and-taskforces&amp;data=05%7C01%7CL.York%40leeds.ac.uk%7C3eb3e77c0e444e69d6e908dbea8d23c3%7Cbdeaeda8c81d45ce863e5232a535b7cb%7C0%7C0%7C638361664177656127%7CUnknown%7CTWFpbGZsb3d8eyJWIjoiMC4wLjAwMDAiLCJQIjoiV2luMzIiLCJBTiI6Ik1haWwiLCJXVCI6Mn0%3D%7C3000%7C%7C%7C&amp;sdata=YpagdXE%2BQv0hxhnjuBxbjbY3%2FwzqDBgIzeJChb4klw0%3D&amp;reserved=0" TargetMode="External"/><Relationship Id="rId4" Type="http://schemas.openxmlformats.org/officeDocument/2006/relationships/hyperlink" Target="https://eur03.safelinks.protection.outlook.com/?url=https%3A%2F%2Fbusinessdisabilityforum.org.uk%2Fnetworking-and-events%2F&amp;data=05%7C01%7CL.York%40leeds.ac.uk%7C3eb3e77c0e444e69d6e908dbea8d23c3%7Cbdeaeda8c81d45ce863e5232a535b7cb%7C0%7C0%7C638361664177656127%7CUnknown%7CTWFpbGZsb3d8eyJWIjoiMC4wLjAwMDAiLCJQIjoiV2luMzIiLCJBTiI6Ik1haWwiLCJXVCI6Mn0%3D%7C3000%7C%7C%7C&amp;sdata=g6jzC4mf9EnY5DrIdBUU5VRZker1AqUTA%2FmzD%2Bz11bI%3D&amp;reserved=0"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03047-6870-4354-8898-77E7D7CBD7A9}"/>
              </a:ext>
            </a:extLst>
          </p:cNvPr>
          <p:cNvSpPr>
            <a:spLocks noGrp="1"/>
          </p:cNvSpPr>
          <p:nvPr>
            <p:ph type="title"/>
          </p:nvPr>
        </p:nvSpPr>
        <p:spPr/>
        <p:txBody>
          <a:bodyPr/>
          <a:lstStyle/>
          <a:p>
            <a:r>
              <a:rPr lang="en-GB" dirty="0" smtClean="0"/>
              <a:t>Equality and Inclusion Unit</a:t>
            </a:r>
            <a:endParaRPr lang="en-GB" dirty="0"/>
          </a:p>
        </p:txBody>
      </p:sp>
      <p:sp>
        <p:nvSpPr>
          <p:cNvPr id="3" name="Text Placeholder 2">
            <a:extLst>
              <a:ext uri="{FF2B5EF4-FFF2-40B4-BE49-F238E27FC236}">
                <a16:creationId xmlns:a16="http://schemas.microsoft.com/office/drawing/2014/main" id="{86CB12C4-CDDE-445E-936C-CEBF8CE8DB3F}"/>
              </a:ext>
            </a:extLst>
          </p:cNvPr>
          <p:cNvSpPr>
            <a:spLocks noGrp="1"/>
          </p:cNvSpPr>
          <p:nvPr>
            <p:ph type="body" sz="quarter" idx="11"/>
          </p:nvPr>
        </p:nvSpPr>
        <p:spPr>
          <a:xfrm>
            <a:off x="301626" y="1315844"/>
            <a:ext cx="8735694" cy="3466191"/>
          </a:xfrm>
        </p:spPr>
        <p:txBody>
          <a:bodyPr/>
          <a:lstStyle/>
          <a:p>
            <a:r>
              <a:rPr lang="en-GB" sz="4000" dirty="0"/>
              <a:t>Supporting Disabled Colleagues</a:t>
            </a:r>
          </a:p>
          <a:p>
            <a:r>
              <a:rPr lang="en-GB" sz="2800" dirty="0"/>
              <a:t>Getting the most from our Business Disability Forum </a:t>
            </a:r>
            <a:r>
              <a:rPr lang="en-GB" sz="2800" dirty="0" smtClean="0"/>
              <a:t>membership</a:t>
            </a:r>
          </a:p>
          <a:p>
            <a:endParaRPr lang="en-GB" sz="1600" dirty="0"/>
          </a:p>
          <a:p>
            <a:r>
              <a:rPr lang="en-GB" sz="1600" b="0" dirty="0" smtClean="0">
                <a:solidFill>
                  <a:schemeClr val="accent2"/>
                </a:solidFill>
              </a:rPr>
              <a:t>Laura York, Equality and Inclusion Manager, Equality and Inclusion Unit, </a:t>
            </a:r>
            <a:r>
              <a:rPr lang="en-GB" sz="1600" b="0" dirty="0">
                <a:hlinkClick r:id="rId2"/>
              </a:rPr>
              <a:t>equality@leeds.ac.uk</a:t>
            </a:r>
            <a:r>
              <a:rPr lang="en-GB" sz="1600" b="0" dirty="0"/>
              <a:t> </a:t>
            </a:r>
          </a:p>
          <a:p>
            <a:endParaRPr lang="en-GB" sz="1600" b="0" dirty="0" smtClean="0"/>
          </a:p>
          <a:p>
            <a:r>
              <a:rPr lang="en-GB" sz="1600" b="0" dirty="0" smtClean="0">
                <a:solidFill>
                  <a:schemeClr val="accent2"/>
                </a:solidFill>
              </a:rPr>
              <a:t>Keith Harris, </a:t>
            </a:r>
            <a:r>
              <a:rPr lang="en-GB" sz="1600" b="0" dirty="0">
                <a:solidFill>
                  <a:schemeClr val="accent2"/>
                </a:solidFill>
              </a:rPr>
              <a:t>Disability Business </a:t>
            </a:r>
            <a:r>
              <a:rPr lang="en-GB" sz="1600" b="0" dirty="0" smtClean="0">
                <a:solidFill>
                  <a:schemeClr val="accent2"/>
                </a:solidFill>
              </a:rPr>
              <a:t>Partner, </a:t>
            </a:r>
            <a:r>
              <a:rPr lang="en-GB" sz="1600" b="0" dirty="0">
                <a:solidFill>
                  <a:schemeClr val="accent2"/>
                </a:solidFill>
              </a:rPr>
              <a:t>BDF, </a:t>
            </a:r>
            <a:r>
              <a:rPr lang="en-GB" sz="1600" b="0" dirty="0" smtClean="0">
                <a:solidFill>
                  <a:schemeClr val="accent2"/>
                </a:solidFill>
                <a:hlinkClick r:id="rId3"/>
              </a:rPr>
              <a:t>keithh@businessdisabilityforum.org.uk</a:t>
            </a:r>
            <a:r>
              <a:rPr lang="en-GB" sz="1600" b="0" dirty="0" smtClean="0">
                <a:solidFill>
                  <a:schemeClr val="accent2"/>
                </a:solidFill>
              </a:rPr>
              <a:t> </a:t>
            </a:r>
          </a:p>
          <a:p>
            <a:endParaRPr lang="en-GB" sz="1600" b="0" dirty="0"/>
          </a:p>
        </p:txBody>
      </p:sp>
      <p:sp>
        <p:nvSpPr>
          <p:cNvPr id="4" name="Slide Number Placeholder 3">
            <a:extLst>
              <a:ext uri="{FF2B5EF4-FFF2-40B4-BE49-F238E27FC236}">
                <a16:creationId xmlns:a16="http://schemas.microsoft.com/office/drawing/2014/main" id="{00E963F5-E4B8-4E98-BF97-50886EDE1541}"/>
              </a:ext>
            </a:extLst>
          </p:cNvPr>
          <p:cNvSpPr>
            <a:spLocks noGrp="1"/>
          </p:cNvSpPr>
          <p:nvPr>
            <p:ph type="sldNum" sz="quarter" idx="13"/>
          </p:nvPr>
        </p:nvSpPr>
        <p:spPr/>
        <p:txBody>
          <a:bodyPr/>
          <a:lstStyle/>
          <a:p>
            <a:r>
              <a:rPr lang="en-GB"/>
              <a:t>Slide </a:t>
            </a:r>
            <a:fld id="{A7423406-D7A4-46EF-83DD-760666D0DF80}" type="slidenum">
              <a:rPr lang="en-GB" smtClean="0"/>
              <a:pPr/>
              <a:t>1</a:t>
            </a:fld>
            <a:endParaRPr lang="en-GB" dirty="0"/>
          </a:p>
        </p:txBody>
      </p:sp>
    </p:spTree>
    <p:extLst>
      <p:ext uri="{BB962C8B-B14F-4D97-AF65-F5344CB8AC3E}">
        <p14:creationId xmlns:p14="http://schemas.microsoft.com/office/powerpoint/2010/main" val="30042018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7750D-73C8-4DF5-A064-A1DCE71EC6E7}"/>
              </a:ext>
            </a:extLst>
          </p:cNvPr>
          <p:cNvSpPr>
            <a:spLocks noGrp="1"/>
          </p:cNvSpPr>
          <p:nvPr>
            <p:ph type="title"/>
          </p:nvPr>
        </p:nvSpPr>
        <p:spPr/>
        <p:txBody>
          <a:bodyPr/>
          <a:lstStyle/>
          <a:p>
            <a:r>
              <a:rPr lang="en-GB" dirty="0" smtClean="0"/>
              <a:t>Questions</a:t>
            </a:r>
            <a:endParaRPr lang="en-GB" dirty="0"/>
          </a:p>
        </p:txBody>
      </p:sp>
      <p:sp>
        <p:nvSpPr>
          <p:cNvPr id="3" name="Slide Number Placeholder 2">
            <a:extLst>
              <a:ext uri="{FF2B5EF4-FFF2-40B4-BE49-F238E27FC236}">
                <a16:creationId xmlns:a16="http://schemas.microsoft.com/office/drawing/2014/main" id="{B8DD353B-DBA0-4C2F-A626-76755F5C5D0C}"/>
              </a:ext>
            </a:extLst>
          </p:cNvPr>
          <p:cNvSpPr>
            <a:spLocks noGrp="1"/>
          </p:cNvSpPr>
          <p:nvPr>
            <p:ph type="sldNum" sz="quarter" idx="11"/>
          </p:nvPr>
        </p:nvSpPr>
        <p:spPr/>
        <p:txBody>
          <a:bodyPr/>
          <a:lstStyle/>
          <a:p>
            <a:r>
              <a:rPr lang="en-GB"/>
              <a:t>Slide </a:t>
            </a:r>
            <a:fld id="{A7423406-D7A4-46EF-83DD-760666D0DF80}" type="slidenum">
              <a:rPr lang="en-GB" smtClean="0"/>
              <a:pPr/>
              <a:t>10</a:t>
            </a:fld>
            <a:endParaRPr lang="en-GB" dirty="0"/>
          </a:p>
        </p:txBody>
      </p:sp>
    </p:spTree>
    <p:extLst>
      <p:ext uri="{BB962C8B-B14F-4D97-AF65-F5344CB8AC3E}">
        <p14:creationId xmlns:p14="http://schemas.microsoft.com/office/powerpoint/2010/main" val="9346826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7750D-73C8-4DF5-A064-A1DCE71EC6E7}"/>
              </a:ext>
            </a:extLst>
          </p:cNvPr>
          <p:cNvSpPr>
            <a:spLocks noGrp="1"/>
          </p:cNvSpPr>
          <p:nvPr>
            <p:ph type="title"/>
          </p:nvPr>
        </p:nvSpPr>
        <p:spPr/>
        <p:txBody>
          <a:bodyPr/>
          <a:lstStyle/>
          <a:p>
            <a:r>
              <a:rPr lang="en-GB" dirty="0" smtClean="0"/>
              <a:t>Thank you</a:t>
            </a:r>
            <a:endParaRPr lang="en-GB" dirty="0"/>
          </a:p>
        </p:txBody>
      </p:sp>
      <p:sp>
        <p:nvSpPr>
          <p:cNvPr id="3" name="Slide Number Placeholder 2">
            <a:extLst>
              <a:ext uri="{FF2B5EF4-FFF2-40B4-BE49-F238E27FC236}">
                <a16:creationId xmlns:a16="http://schemas.microsoft.com/office/drawing/2014/main" id="{B8DD353B-DBA0-4C2F-A626-76755F5C5D0C}"/>
              </a:ext>
            </a:extLst>
          </p:cNvPr>
          <p:cNvSpPr>
            <a:spLocks noGrp="1"/>
          </p:cNvSpPr>
          <p:nvPr>
            <p:ph type="sldNum" sz="quarter" idx="11"/>
          </p:nvPr>
        </p:nvSpPr>
        <p:spPr/>
        <p:txBody>
          <a:bodyPr/>
          <a:lstStyle/>
          <a:p>
            <a:r>
              <a:rPr lang="en-GB"/>
              <a:t>Slide </a:t>
            </a:r>
            <a:fld id="{A7423406-D7A4-46EF-83DD-760666D0DF80}" type="slidenum">
              <a:rPr lang="en-GB" smtClean="0"/>
              <a:pPr/>
              <a:t>11</a:t>
            </a:fld>
            <a:endParaRPr lang="en-GB" dirty="0"/>
          </a:p>
        </p:txBody>
      </p:sp>
    </p:spTree>
    <p:extLst>
      <p:ext uri="{BB962C8B-B14F-4D97-AF65-F5344CB8AC3E}">
        <p14:creationId xmlns:p14="http://schemas.microsoft.com/office/powerpoint/2010/main" val="2019390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53CAA-ED39-420D-84E5-74C3ED846059}"/>
              </a:ext>
            </a:extLst>
          </p:cNvPr>
          <p:cNvSpPr>
            <a:spLocks noGrp="1"/>
          </p:cNvSpPr>
          <p:nvPr>
            <p:ph type="title"/>
          </p:nvPr>
        </p:nvSpPr>
        <p:spPr/>
        <p:txBody>
          <a:bodyPr/>
          <a:lstStyle/>
          <a:p>
            <a:r>
              <a:rPr lang="en-GB" dirty="0" smtClean="0"/>
              <a:t>University of Leeds Resources</a:t>
            </a:r>
            <a:endParaRPr lang="en-GB" dirty="0"/>
          </a:p>
        </p:txBody>
      </p:sp>
      <p:sp>
        <p:nvSpPr>
          <p:cNvPr id="3" name="Text Placeholder 2">
            <a:extLst>
              <a:ext uri="{FF2B5EF4-FFF2-40B4-BE49-F238E27FC236}">
                <a16:creationId xmlns:a16="http://schemas.microsoft.com/office/drawing/2014/main" id="{4B852C1D-C690-4E75-AA00-389CD6474BF8}"/>
              </a:ext>
            </a:extLst>
          </p:cNvPr>
          <p:cNvSpPr>
            <a:spLocks noGrp="1"/>
          </p:cNvSpPr>
          <p:nvPr>
            <p:ph type="body" sz="quarter" idx="11"/>
          </p:nvPr>
        </p:nvSpPr>
        <p:spPr>
          <a:xfrm>
            <a:off x="301625" y="1052554"/>
            <a:ext cx="8518525" cy="4004118"/>
          </a:xfrm>
        </p:spPr>
        <p:txBody>
          <a:bodyPr/>
          <a:lstStyle/>
          <a:p>
            <a:r>
              <a:rPr lang="en-GB" sz="1600" dirty="0" smtClean="0">
                <a:hlinkClick r:id="rId2"/>
              </a:rPr>
              <a:t>Disability </a:t>
            </a:r>
            <a:r>
              <a:rPr lang="en-GB" sz="1600" dirty="0">
                <a:hlinkClick r:id="rId2"/>
              </a:rPr>
              <a:t>Support and Resources</a:t>
            </a:r>
            <a:endParaRPr lang="en-GB" sz="1600" dirty="0"/>
          </a:p>
          <a:p>
            <a:pPr marL="825500" lvl="1" indent="-285750">
              <a:buFont typeface="Arial" panose="020B0604020202020204" pitchFamily="34" charset="0"/>
              <a:buChar char="•"/>
            </a:pPr>
            <a:r>
              <a:rPr lang="en-GB" sz="1600" dirty="0" err="1" smtClean="0">
                <a:hlinkClick r:id="rId3"/>
              </a:rPr>
              <a:t>AccessAble</a:t>
            </a:r>
            <a:r>
              <a:rPr lang="en-GB" sz="1600" dirty="0" smtClean="0"/>
              <a:t> – access guides for University buildings and services</a:t>
            </a:r>
          </a:p>
          <a:p>
            <a:pPr marL="825500" lvl="1" indent="-285750">
              <a:buFont typeface="Arial" panose="020B0604020202020204" pitchFamily="34" charset="0"/>
              <a:buChar char="•"/>
            </a:pPr>
            <a:r>
              <a:rPr lang="en-GB" sz="1600" dirty="0" smtClean="0">
                <a:hlinkClick r:id="rId4"/>
              </a:rPr>
              <a:t>Access </a:t>
            </a:r>
            <a:r>
              <a:rPr lang="en-GB" sz="1600" dirty="0">
                <a:hlinkClick r:id="rId4"/>
              </a:rPr>
              <a:t>to </a:t>
            </a:r>
            <a:r>
              <a:rPr lang="en-GB" sz="1600" dirty="0" smtClean="0">
                <a:hlinkClick r:id="rId4"/>
              </a:rPr>
              <a:t>Work</a:t>
            </a:r>
            <a:r>
              <a:rPr lang="en-GB" sz="1600" dirty="0"/>
              <a:t> </a:t>
            </a:r>
            <a:r>
              <a:rPr lang="en-GB" sz="1600" dirty="0" smtClean="0"/>
              <a:t>- government scheme funding access to equipment, software and support workers for disabled people in the workplace</a:t>
            </a:r>
          </a:p>
          <a:p>
            <a:pPr marL="825500" lvl="1" indent="-285750">
              <a:buFont typeface="Arial" panose="020B0604020202020204" pitchFamily="34" charset="0"/>
              <a:buChar char="•"/>
            </a:pPr>
            <a:r>
              <a:rPr lang="en-GB" sz="1600" dirty="0" smtClean="0">
                <a:hlinkClick r:id="rId5"/>
              </a:rPr>
              <a:t>Adjustments and Support for Disabled Employees</a:t>
            </a:r>
            <a:r>
              <a:rPr lang="en-GB" sz="1600" dirty="0" smtClean="0"/>
              <a:t> – current process</a:t>
            </a:r>
          </a:p>
          <a:p>
            <a:pPr marL="825500" lvl="1" indent="-285750">
              <a:buFont typeface="Arial" panose="020B0604020202020204" pitchFamily="34" charset="0"/>
              <a:buChar char="•"/>
            </a:pPr>
            <a:r>
              <a:rPr lang="en-GB" sz="1600" dirty="0" smtClean="0">
                <a:hlinkClick r:id="rId6"/>
              </a:rPr>
              <a:t>Assistive Technology</a:t>
            </a:r>
            <a:r>
              <a:rPr lang="en-GB" sz="1600" dirty="0" smtClean="0"/>
              <a:t> – dictation, readers, mind mapping notetaking, productivity</a:t>
            </a:r>
            <a:endParaRPr lang="en-GB" sz="1600" dirty="0"/>
          </a:p>
          <a:p>
            <a:pPr marL="825500" lvl="1" indent="-285750">
              <a:buFont typeface="Arial" panose="020B0604020202020204" pitchFamily="34" charset="0"/>
              <a:buChar char="•"/>
            </a:pPr>
            <a:r>
              <a:rPr lang="en-GB" sz="1600" dirty="0">
                <a:hlinkClick r:id="rId7"/>
              </a:rPr>
              <a:t>Resources for Supporting Disabled </a:t>
            </a:r>
            <a:r>
              <a:rPr lang="en-GB" sz="1600" dirty="0" smtClean="0">
                <a:hlinkClick r:id="rId7"/>
              </a:rPr>
              <a:t>Employees</a:t>
            </a:r>
            <a:r>
              <a:rPr lang="en-GB" sz="1600" dirty="0" smtClean="0"/>
              <a:t> – training, diagnosis, specific disabilities</a:t>
            </a:r>
            <a:endParaRPr lang="en-GB" sz="1600" dirty="0"/>
          </a:p>
          <a:p>
            <a:pPr marL="285750" indent="-285750">
              <a:buFont typeface="Arial" panose="020B0604020202020204" pitchFamily="34" charset="0"/>
              <a:buChar char="•"/>
            </a:pPr>
            <a:r>
              <a:rPr lang="en-GB" sz="1600" dirty="0">
                <a:hlinkClick r:id="rId8"/>
              </a:rPr>
              <a:t>Leeds Accessibility Staff Network</a:t>
            </a:r>
            <a:endParaRPr lang="en-GB" sz="1600" dirty="0"/>
          </a:p>
          <a:p>
            <a:pPr marL="285750" indent="-285750">
              <a:buFont typeface="Arial" panose="020B0604020202020204" pitchFamily="34" charset="0"/>
              <a:buChar char="•"/>
            </a:pPr>
            <a:r>
              <a:rPr lang="en-US" sz="1600" u="sng" dirty="0">
                <a:hlinkClick r:id="rId9"/>
              </a:rPr>
              <a:t>University EDI implementation plan</a:t>
            </a:r>
            <a:endParaRPr lang="en-GB" sz="1600" dirty="0"/>
          </a:p>
          <a:p>
            <a:endParaRPr lang="en-GB" sz="2000" dirty="0"/>
          </a:p>
        </p:txBody>
      </p:sp>
      <p:sp>
        <p:nvSpPr>
          <p:cNvPr id="4" name="Slide Number Placeholder 3">
            <a:extLst>
              <a:ext uri="{FF2B5EF4-FFF2-40B4-BE49-F238E27FC236}">
                <a16:creationId xmlns:a16="http://schemas.microsoft.com/office/drawing/2014/main" id="{A9B128BF-7F19-4C92-8A16-87BCBA7511E5}"/>
              </a:ext>
            </a:extLst>
          </p:cNvPr>
          <p:cNvSpPr>
            <a:spLocks noGrp="1"/>
          </p:cNvSpPr>
          <p:nvPr>
            <p:ph type="sldNum" sz="quarter" idx="12"/>
          </p:nvPr>
        </p:nvSpPr>
        <p:spPr/>
        <p:txBody>
          <a:bodyPr/>
          <a:lstStyle/>
          <a:p>
            <a:r>
              <a:rPr lang="en-GB"/>
              <a:t>Slide </a:t>
            </a:r>
            <a:fld id="{A7423406-D7A4-46EF-83DD-760666D0DF80}" type="slidenum">
              <a:rPr lang="en-GB" smtClean="0"/>
              <a:pPr/>
              <a:t>12</a:t>
            </a:fld>
            <a:endParaRPr lang="en-GB" dirty="0"/>
          </a:p>
        </p:txBody>
      </p:sp>
    </p:spTree>
    <p:extLst>
      <p:ext uri="{BB962C8B-B14F-4D97-AF65-F5344CB8AC3E}">
        <p14:creationId xmlns:p14="http://schemas.microsoft.com/office/powerpoint/2010/main" val="4225282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53CAA-ED39-420D-84E5-74C3ED846059}"/>
              </a:ext>
            </a:extLst>
          </p:cNvPr>
          <p:cNvSpPr>
            <a:spLocks noGrp="1"/>
          </p:cNvSpPr>
          <p:nvPr>
            <p:ph type="title"/>
          </p:nvPr>
        </p:nvSpPr>
        <p:spPr/>
        <p:txBody>
          <a:bodyPr/>
          <a:lstStyle/>
          <a:p>
            <a:r>
              <a:rPr lang="en-GB" dirty="0" smtClean="0"/>
              <a:t>Welcome and Introduction</a:t>
            </a:r>
            <a:endParaRPr lang="en-GB" dirty="0"/>
          </a:p>
        </p:txBody>
      </p:sp>
      <p:sp>
        <p:nvSpPr>
          <p:cNvPr id="3" name="Text Placeholder 2">
            <a:extLst>
              <a:ext uri="{FF2B5EF4-FFF2-40B4-BE49-F238E27FC236}">
                <a16:creationId xmlns:a16="http://schemas.microsoft.com/office/drawing/2014/main" id="{4B852C1D-C690-4E75-AA00-389CD6474BF8}"/>
              </a:ext>
            </a:extLst>
          </p:cNvPr>
          <p:cNvSpPr>
            <a:spLocks noGrp="1"/>
          </p:cNvSpPr>
          <p:nvPr>
            <p:ph type="body" sz="quarter" idx="11"/>
          </p:nvPr>
        </p:nvSpPr>
        <p:spPr/>
        <p:txBody>
          <a:bodyPr/>
          <a:lstStyle/>
          <a:p>
            <a:pPr marL="285750" indent="-285750">
              <a:buFont typeface="Arial" panose="020B0604020202020204" pitchFamily="34" charset="0"/>
              <a:buChar char="•"/>
            </a:pPr>
            <a:r>
              <a:rPr lang="en-GB" dirty="0" smtClean="0"/>
              <a:t>Teams Webinar – </a:t>
            </a:r>
            <a:r>
              <a:rPr lang="en-GB" dirty="0"/>
              <a:t>captions</a:t>
            </a:r>
            <a:r>
              <a:rPr lang="en-GB" dirty="0" smtClean="0"/>
              <a:t>, recording, </a:t>
            </a:r>
            <a:r>
              <a:rPr lang="en-GB" dirty="0"/>
              <a:t>transcript, </a:t>
            </a:r>
            <a:r>
              <a:rPr lang="en-GB" dirty="0" smtClean="0"/>
              <a:t>Q&amp;A</a:t>
            </a:r>
            <a:endParaRPr lang="en-GB" dirty="0"/>
          </a:p>
          <a:p>
            <a:pPr marL="285750" indent="-285750">
              <a:lnSpc>
                <a:spcPct val="200000"/>
              </a:lnSpc>
              <a:buFont typeface="Arial" panose="020B0604020202020204" pitchFamily="34" charset="0"/>
              <a:buChar char="•"/>
            </a:pPr>
            <a:r>
              <a:rPr lang="en-GB" dirty="0"/>
              <a:t>Session overview</a:t>
            </a:r>
            <a:endParaRPr lang="en-GB" dirty="0">
              <a:cs typeface="Arial"/>
            </a:endParaRPr>
          </a:p>
          <a:p>
            <a:pPr marL="285750" indent="-285750">
              <a:lnSpc>
                <a:spcPct val="200000"/>
              </a:lnSpc>
              <a:buFont typeface="Arial" panose="020B0604020202020204" pitchFamily="34" charset="0"/>
              <a:buChar char="•"/>
            </a:pPr>
            <a:r>
              <a:rPr lang="en-GB" dirty="0"/>
              <a:t>Webinar outcomes</a:t>
            </a:r>
          </a:p>
          <a:p>
            <a:pPr marL="285750" indent="-285750">
              <a:lnSpc>
                <a:spcPct val="200000"/>
              </a:lnSpc>
              <a:buFont typeface="Arial" panose="020B0604020202020204" pitchFamily="34" charset="0"/>
              <a:buChar char="•"/>
            </a:pPr>
            <a:r>
              <a:rPr lang="en-GB" dirty="0" smtClean="0"/>
              <a:t>Why </a:t>
            </a:r>
            <a:r>
              <a:rPr lang="en-GB" dirty="0"/>
              <a:t>the </a:t>
            </a:r>
            <a:r>
              <a:rPr lang="en-GB" dirty="0" smtClean="0"/>
              <a:t>University is </a:t>
            </a:r>
            <a:r>
              <a:rPr lang="en-GB" dirty="0"/>
              <a:t>a BDF </a:t>
            </a:r>
            <a:r>
              <a:rPr lang="en-GB" dirty="0" smtClean="0"/>
              <a:t>member</a:t>
            </a:r>
            <a:endParaRPr lang="en-GB" dirty="0"/>
          </a:p>
          <a:p>
            <a:endParaRPr lang="en-GB" sz="2000" dirty="0"/>
          </a:p>
        </p:txBody>
      </p:sp>
      <p:sp>
        <p:nvSpPr>
          <p:cNvPr id="4" name="Slide Number Placeholder 3">
            <a:extLst>
              <a:ext uri="{FF2B5EF4-FFF2-40B4-BE49-F238E27FC236}">
                <a16:creationId xmlns:a16="http://schemas.microsoft.com/office/drawing/2014/main" id="{A9B128BF-7F19-4C92-8A16-87BCBA7511E5}"/>
              </a:ext>
            </a:extLst>
          </p:cNvPr>
          <p:cNvSpPr>
            <a:spLocks noGrp="1"/>
          </p:cNvSpPr>
          <p:nvPr>
            <p:ph type="sldNum" sz="quarter" idx="12"/>
          </p:nvPr>
        </p:nvSpPr>
        <p:spPr/>
        <p:txBody>
          <a:bodyPr/>
          <a:lstStyle/>
          <a:p>
            <a:r>
              <a:rPr lang="en-GB"/>
              <a:t>Slide </a:t>
            </a:r>
            <a:fld id="{A7423406-D7A4-46EF-83DD-760666D0DF80}" type="slidenum">
              <a:rPr lang="en-GB" smtClean="0"/>
              <a:pPr/>
              <a:t>2</a:t>
            </a:fld>
            <a:endParaRPr lang="en-GB" dirty="0"/>
          </a:p>
        </p:txBody>
      </p:sp>
    </p:spTree>
    <p:extLst>
      <p:ext uri="{BB962C8B-B14F-4D97-AF65-F5344CB8AC3E}">
        <p14:creationId xmlns:p14="http://schemas.microsoft.com/office/powerpoint/2010/main" val="1124189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53CAA-ED39-420D-84E5-74C3ED846059}"/>
              </a:ext>
            </a:extLst>
          </p:cNvPr>
          <p:cNvSpPr>
            <a:spLocks noGrp="1"/>
          </p:cNvSpPr>
          <p:nvPr>
            <p:ph type="title"/>
          </p:nvPr>
        </p:nvSpPr>
        <p:spPr/>
        <p:txBody>
          <a:bodyPr/>
          <a:lstStyle/>
          <a:p>
            <a:r>
              <a:rPr lang="en-GB" dirty="0" smtClean="0"/>
              <a:t>Session overview</a:t>
            </a:r>
            <a:endParaRPr lang="en-GB" dirty="0"/>
          </a:p>
        </p:txBody>
      </p:sp>
      <p:sp>
        <p:nvSpPr>
          <p:cNvPr id="3" name="Text Placeholder 2">
            <a:extLst>
              <a:ext uri="{FF2B5EF4-FFF2-40B4-BE49-F238E27FC236}">
                <a16:creationId xmlns:a16="http://schemas.microsoft.com/office/drawing/2014/main" id="{4B852C1D-C690-4E75-AA00-389CD6474BF8}"/>
              </a:ext>
            </a:extLst>
          </p:cNvPr>
          <p:cNvSpPr>
            <a:spLocks noGrp="1"/>
          </p:cNvSpPr>
          <p:nvPr>
            <p:ph type="body" sz="quarter" idx="11"/>
          </p:nvPr>
        </p:nvSpPr>
        <p:spPr>
          <a:xfrm>
            <a:off x="301625" y="1038309"/>
            <a:ext cx="8518525" cy="3495072"/>
          </a:xfrm>
        </p:spPr>
        <p:txBody>
          <a:bodyPr/>
          <a:lstStyle/>
          <a:p>
            <a:pPr marL="285750" indent="-285750">
              <a:buFont typeface="Arial" panose="020B0604020202020204" pitchFamily="34" charset="0"/>
              <a:buChar char="•"/>
            </a:pPr>
            <a:r>
              <a:rPr lang="en-GB" dirty="0" smtClean="0"/>
              <a:t>About the BDF</a:t>
            </a:r>
            <a:endParaRPr lang="en-GB" dirty="0"/>
          </a:p>
          <a:p>
            <a:pPr marL="285750" indent="-285750">
              <a:buFont typeface="Arial" panose="020B0604020202020204" pitchFamily="34" charset="0"/>
              <a:buChar char="•"/>
            </a:pPr>
            <a:r>
              <a:rPr lang="en-GB" dirty="0"/>
              <a:t>Knowledge Hub</a:t>
            </a:r>
          </a:p>
          <a:p>
            <a:pPr marL="285750" indent="-285750">
              <a:buFont typeface="Arial" panose="020B0604020202020204" pitchFamily="34" charset="0"/>
              <a:buChar char="•"/>
            </a:pPr>
            <a:r>
              <a:rPr lang="en-GB" dirty="0"/>
              <a:t>Advice </a:t>
            </a:r>
            <a:r>
              <a:rPr lang="en-GB" dirty="0" smtClean="0"/>
              <a:t>Service</a:t>
            </a:r>
            <a:endParaRPr lang="en-GB" dirty="0"/>
          </a:p>
          <a:p>
            <a:pPr marL="285750" indent="-285750">
              <a:buFont typeface="Arial" panose="020B0604020202020204" pitchFamily="34" charset="0"/>
              <a:buChar char="•"/>
            </a:pPr>
            <a:r>
              <a:rPr lang="en-GB" dirty="0" smtClean="0"/>
              <a:t>Events and webinars</a:t>
            </a:r>
          </a:p>
          <a:p>
            <a:pPr marL="285750" indent="-285750">
              <a:buFont typeface="Arial" panose="020B0604020202020204" pitchFamily="34" charset="0"/>
              <a:buChar char="•"/>
            </a:pPr>
            <a:r>
              <a:rPr lang="en-GB" dirty="0"/>
              <a:t>Networks and Taskforces </a:t>
            </a:r>
          </a:p>
          <a:p>
            <a:pPr marL="285750" indent="-285750">
              <a:buFont typeface="Arial" panose="020B0604020202020204" pitchFamily="34" charset="0"/>
              <a:buChar char="•"/>
            </a:pPr>
            <a:r>
              <a:rPr lang="en-GB" dirty="0" smtClean="0"/>
              <a:t>How </a:t>
            </a:r>
            <a:r>
              <a:rPr lang="en-GB" dirty="0"/>
              <a:t>to sign up</a:t>
            </a:r>
          </a:p>
          <a:p>
            <a:pPr marL="285750" indent="-285750">
              <a:buFont typeface="Arial" panose="020B0604020202020204" pitchFamily="34" charset="0"/>
              <a:buChar char="•"/>
            </a:pPr>
            <a:r>
              <a:rPr lang="en-GB" dirty="0"/>
              <a:t>Questions</a:t>
            </a:r>
            <a:endParaRPr lang="en-US" sz="3600" dirty="0"/>
          </a:p>
          <a:p>
            <a:endParaRPr lang="en-GB" dirty="0"/>
          </a:p>
        </p:txBody>
      </p:sp>
      <p:pic>
        <p:nvPicPr>
          <p:cNvPr id="5" name="Picture 4" descr="Business Disability Forum member" title="BDF logo"/>
          <p:cNvPicPr>
            <a:picLocks noChangeAspect="1"/>
          </p:cNvPicPr>
          <p:nvPr/>
        </p:nvPicPr>
        <p:blipFill rotWithShape="1">
          <a:blip r:embed="rId2"/>
          <a:srcRect l="3300" t="3514" r="2959" b="6698"/>
          <a:stretch/>
        </p:blipFill>
        <p:spPr>
          <a:xfrm>
            <a:off x="5123152" y="1336804"/>
            <a:ext cx="3025671" cy="2898082"/>
          </a:xfrm>
          <a:prstGeom prst="rect">
            <a:avLst/>
          </a:prstGeom>
        </p:spPr>
      </p:pic>
      <p:sp>
        <p:nvSpPr>
          <p:cNvPr id="4" name="Slide Number Placeholder 3">
            <a:extLst>
              <a:ext uri="{FF2B5EF4-FFF2-40B4-BE49-F238E27FC236}">
                <a16:creationId xmlns:a16="http://schemas.microsoft.com/office/drawing/2014/main" id="{A9B128BF-7F19-4C92-8A16-87BCBA7511E5}"/>
              </a:ext>
            </a:extLst>
          </p:cNvPr>
          <p:cNvSpPr>
            <a:spLocks noGrp="1"/>
          </p:cNvSpPr>
          <p:nvPr>
            <p:ph type="sldNum" sz="quarter" idx="12"/>
          </p:nvPr>
        </p:nvSpPr>
        <p:spPr/>
        <p:txBody>
          <a:bodyPr/>
          <a:lstStyle/>
          <a:p>
            <a:r>
              <a:rPr lang="en-GB"/>
              <a:t>Slide </a:t>
            </a:r>
            <a:fld id="{A7423406-D7A4-46EF-83DD-760666D0DF80}" type="slidenum">
              <a:rPr lang="en-GB" smtClean="0"/>
              <a:pPr/>
              <a:t>3</a:t>
            </a:fld>
            <a:endParaRPr lang="en-GB" dirty="0"/>
          </a:p>
        </p:txBody>
      </p:sp>
    </p:spTree>
    <p:extLst>
      <p:ext uri="{BB962C8B-B14F-4D97-AF65-F5344CB8AC3E}">
        <p14:creationId xmlns:p14="http://schemas.microsoft.com/office/powerpoint/2010/main" val="3073837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53CAA-ED39-420D-84E5-74C3ED846059}"/>
              </a:ext>
            </a:extLst>
          </p:cNvPr>
          <p:cNvSpPr>
            <a:spLocks noGrp="1"/>
          </p:cNvSpPr>
          <p:nvPr>
            <p:ph type="title"/>
          </p:nvPr>
        </p:nvSpPr>
        <p:spPr/>
        <p:txBody>
          <a:bodyPr/>
          <a:lstStyle/>
          <a:p>
            <a:r>
              <a:rPr lang="en-GB" dirty="0" smtClean="0"/>
              <a:t>Webinar outcomes</a:t>
            </a:r>
            <a:endParaRPr lang="en-GB" dirty="0"/>
          </a:p>
        </p:txBody>
      </p:sp>
      <p:sp>
        <p:nvSpPr>
          <p:cNvPr id="3" name="Text Placeholder 2">
            <a:extLst>
              <a:ext uri="{FF2B5EF4-FFF2-40B4-BE49-F238E27FC236}">
                <a16:creationId xmlns:a16="http://schemas.microsoft.com/office/drawing/2014/main" id="{4B852C1D-C690-4E75-AA00-389CD6474BF8}"/>
              </a:ext>
            </a:extLst>
          </p:cNvPr>
          <p:cNvSpPr>
            <a:spLocks noGrp="1"/>
          </p:cNvSpPr>
          <p:nvPr>
            <p:ph type="body" sz="quarter" idx="11"/>
          </p:nvPr>
        </p:nvSpPr>
        <p:spPr>
          <a:xfrm>
            <a:off x="301625" y="1041559"/>
            <a:ext cx="8842375" cy="3877794"/>
          </a:xfrm>
        </p:spPr>
        <p:txBody>
          <a:bodyPr/>
          <a:lstStyle/>
          <a:p>
            <a:pPr marL="342900" indent="-342900">
              <a:buFont typeface="Arial" panose="020B0604020202020204" pitchFamily="34" charset="0"/>
              <a:buChar char="•"/>
            </a:pPr>
            <a:r>
              <a:rPr lang="en-GB" dirty="0"/>
              <a:t>Raise awareness and help </a:t>
            </a:r>
            <a:r>
              <a:rPr lang="en-GB" dirty="0" smtClean="0"/>
              <a:t>colleagues </a:t>
            </a:r>
            <a:r>
              <a:rPr lang="en-GB" dirty="0"/>
              <a:t>get the most from the membership</a:t>
            </a:r>
            <a:r>
              <a:rPr lang="en-GB" dirty="0" smtClean="0"/>
              <a:t>.</a:t>
            </a:r>
          </a:p>
          <a:p>
            <a:pPr marL="342900" indent="-342900">
              <a:buFont typeface="Arial" panose="020B0604020202020204" pitchFamily="34" charset="0"/>
              <a:buChar char="•"/>
            </a:pPr>
            <a:r>
              <a:rPr lang="en-GB" dirty="0" smtClean="0"/>
              <a:t>Staff using the BDF Advice </a:t>
            </a:r>
            <a:r>
              <a:rPr lang="en-GB" dirty="0"/>
              <a:t>service and </a:t>
            </a:r>
            <a:r>
              <a:rPr lang="en-GB" dirty="0" smtClean="0"/>
              <a:t>accessing the Knowledge Hub.</a:t>
            </a:r>
            <a:endParaRPr lang="en-GB" dirty="0"/>
          </a:p>
          <a:p>
            <a:pPr marL="342900" indent="-342900">
              <a:buFont typeface="Arial" panose="020B0604020202020204" pitchFamily="34" charset="0"/>
              <a:buChar char="•"/>
            </a:pPr>
            <a:r>
              <a:rPr lang="en-GB" dirty="0" smtClean="0"/>
              <a:t>Sign </a:t>
            </a:r>
            <a:r>
              <a:rPr lang="en-GB" dirty="0"/>
              <a:t>up with </a:t>
            </a:r>
            <a:r>
              <a:rPr lang="en-GB" dirty="0" smtClean="0"/>
              <a:t>your work email on </a:t>
            </a:r>
            <a:r>
              <a:rPr lang="en-GB" dirty="0"/>
              <a:t>the </a:t>
            </a:r>
            <a:r>
              <a:rPr lang="en-GB" u="sng" dirty="0">
                <a:hlinkClick r:id="rId2"/>
              </a:rPr>
              <a:t>BDF membership signup webpage</a:t>
            </a:r>
            <a:r>
              <a:rPr lang="en-GB" dirty="0"/>
              <a:t>. </a:t>
            </a:r>
          </a:p>
          <a:p>
            <a:pPr marL="342900" indent="-342900">
              <a:buFont typeface="Arial" panose="020B0604020202020204" pitchFamily="34" charset="0"/>
              <a:buChar char="•"/>
            </a:pPr>
            <a:r>
              <a:rPr lang="en-GB" dirty="0"/>
              <a:t>Sign up to the </a:t>
            </a:r>
            <a:r>
              <a:rPr lang="en-GB" u="sng" dirty="0">
                <a:hlinkClick r:id="rId3"/>
              </a:rPr>
              <a:t>BDF newsletter</a:t>
            </a:r>
            <a:r>
              <a:rPr lang="en-GB" dirty="0"/>
              <a:t>.</a:t>
            </a:r>
          </a:p>
          <a:p>
            <a:endParaRPr lang="en-GB" sz="2000" dirty="0"/>
          </a:p>
        </p:txBody>
      </p:sp>
      <p:sp>
        <p:nvSpPr>
          <p:cNvPr id="4" name="Slide Number Placeholder 3">
            <a:extLst>
              <a:ext uri="{FF2B5EF4-FFF2-40B4-BE49-F238E27FC236}">
                <a16:creationId xmlns:a16="http://schemas.microsoft.com/office/drawing/2014/main" id="{A9B128BF-7F19-4C92-8A16-87BCBA7511E5}"/>
              </a:ext>
            </a:extLst>
          </p:cNvPr>
          <p:cNvSpPr>
            <a:spLocks noGrp="1"/>
          </p:cNvSpPr>
          <p:nvPr>
            <p:ph type="sldNum" sz="quarter" idx="12"/>
          </p:nvPr>
        </p:nvSpPr>
        <p:spPr/>
        <p:txBody>
          <a:bodyPr/>
          <a:lstStyle/>
          <a:p>
            <a:r>
              <a:rPr lang="en-GB"/>
              <a:t>Slide </a:t>
            </a:r>
            <a:fld id="{A7423406-D7A4-46EF-83DD-760666D0DF80}" type="slidenum">
              <a:rPr lang="en-GB" smtClean="0"/>
              <a:pPr/>
              <a:t>4</a:t>
            </a:fld>
            <a:endParaRPr lang="en-GB" dirty="0"/>
          </a:p>
        </p:txBody>
      </p:sp>
    </p:spTree>
    <p:extLst>
      <p:ext uri="{BB962C8B-B14F-4D97-AF65-F5344CB8AC3E}">
        <p14:creationId xmlns:p14="http://schemas.microsoft.com/office/powerpoint/2010/main" val="3758284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53CAA-ED39-420D-84E5-74C3ED846059}"/>
              </a:ext>
            </a:extLst>
          </p:cNvPr>
          <p:cNvSpPr>
            <a:spLocks noGrp="1"/>
          </p:cNvSpPr>
          <p:nvPr>
            <p:ph type="title"/>
          </p:nvPr>
        </p:nvSpPr>
        <p:spPr>
          <a:xfrm>
            <a:off x="301625" y="224146"/>
            <a:ext cx="6875552" cy="594000"/>
          </a:xfrm>
        </p:spPr>
        <p:txBody>
          <a:bodyPr/>
          <a:lstStyle/>
          <a:p>
            <a:r>
              <a:rPr lang="en-GB" dirty="0" smtClean="0"/>
              <a:t>Why the University is a BDF member</a:t>
            </a:r>
            <a:endParaRPr lang="en-GB" dirty="0"/>
          </a:p>
        </p:txBody>
      </p:sp>
      <p:sp>
        <p:nvSpPr>
          <p:cNvPr id="3" name="Text Placeholder 2">
            <a:extLst>
              <a:ext uri="{FF2B5EF4-FFF2-40B4-BE49-F238E27FC236}">
                <a16:creationId xmlns:a16="http://schemas.microsoft.com/office/drawing/2014/main" id="{4B852C1D-C690-4E75-AA00-389CD6474BF8}"/>
              </a:ext>
            </a:extLst>
          </p:cNvPr>
          <p:cNvSpPr>
            <a:spLocks noGrp="1"/>
          </p:cNvSpPr>
          <p:nvPr>
            <p:ph type="body" sz="quarter" idx="11"/>
          </p:nvPr>
        </p:nvSpPr>
        <p:spPr/>
        <p:txBody>
          <a:bodyPr/>
          <a:lstStyle/>
          <a:p>
            <a:pPr marL="342900" lvl="0" indent="-342900">
              <a:buFont typeface="Arial" panose="020B0604020202020204" pitchFamily="34" charset="0"/>
              <a:buChar char="•"/>
            </a:pPr>
            <a:r>
              <a:rPr lang="en-US" dirty="0" smtClean="0"/>
              <a:t>Provides specialist advice and expert guidance.</a:t>
            </a:r>
          </a:p>
          <a:p>
            <a:pPr marL="342900" indent="-342900">
              <a:buFont typeface="Arial" panose="020B0604020202020204" pitchFamily="34" charset="0"/>
              <a:buChar char="•"/>
            </a:pPr>
            <a:r>
              <a:rPr lang="en-US" dirty="0" smtClean="0"/>
              <a:t>Help </a:t>
            </a:r>
            <a:r>
              <a:rPr lang="en-US" dirty="0"/>
              <a:t>us progress disability equity and inclusion.</a:t>
            </a:r>
          </a:p>
          <a:p>
            <a:pPr marL="342900" indent="-342900">
              <a:buFont typeface="Arial" panose="020B0604020202020204" pitchFamily="34" charset="0"/>
              <a:buChar char="•"/>
            </a:pPr>
            <a:r>
              <a:rPr lang="en-GB" dirty="0" smtClean="0"/>
              <a:t>Lots </a:t>
            </a:r>
            <a:r>
              <a:rPr lang="en-GB" dirty="0"/>
              <a:t>of practical and specialist resources, developed by experts</a:t>
            </a:r>
            <a:r>
              <a:rPr lang="en-GB" dirty="0" smtClean="0"/>
              <a:t>.</a:t>
            </a:r>
          </a:p>
          <a:p>
            <a:pPr marL="342900" indent="-342900">
              <a:buFont typeface="Arial" panose="020B0604020202020204" pitchFamily="34" charset="0"/>
              <a:buChar char="•"/>
            </a:pPr>
            <a:r>
              <a:rPr lang="en-GB" dirty="0"/>
              <a:t>Increase confidence and knowledge when supporting disabled staff. </a:t>
            </a:r>
          </a:p>
          <a:p>
            <a:pPr marL="342900" indent="-342900">
              <a:buFont typeface="Arial" panose="020B0604020202020204" pitchFamily="34" charset="0"/>
              <a:buChar char="•"/>
            </a:pPr>
            <a:endParaRPr lang="en-GB" dirty="0"/>
          </a:p>
          <a:p>
            <a:endParaRPr lang="en-GB" dirty="0"/>
          </a:p>
        </p:txBody>
      </p:sp>
      <p:sp>
        <p:nvSpPr>
          <p:cNvPr id="4" name="Slide Number Placeholder 3">
            <a:extLst>
              <a:ext uri="{FF2B5EF4-FFF2-40B4-BE49-F238E27FC236}">
                <a16:creationId xmlns:a16="http://schemas.microsoft.com/office/drawing/2014/main" id="{A9B128BF-7F19-4C92-8A16-87BCBA7511E5}"/>
              </a:ext>
            </a:extLst>
          </p:cNvPr>
          <p:cNvSpPr>
            <a:spLocks noGrp="1"/>
          </p:cNvSpPr>
          <p:nvPr>
            <p:ph type="sldNum" sz="quarter" idx="12"/>
          </p:nvPr>
        </p:nvSpPr>
        <p:spPr/>
        <p:txBody>
          <a:bodyPr/>
          <a:lstStyle/>
          <a:p>
            <a:r>
              <a:rPr lang="en-GB"/>
              <a:t>Slide </a:t>
            </a:r>
            <a:fld id="{A7423406-D7A4-46EF-83DD-760666D0DF80}" type="slidenum">
              <a:rPr lang="en-GB" smtClean="0"/>
              <a:pPr/>
              <a:t>5</a:t>
            </a:fld>
            <a:endParaRPr lang="en-GB" dirty="0"/>
          </a:p>
        </p:txBody>
      </p:sp>
    </p:spTree>
    <p:extLst>
      <p:ext uri="{BB962C8B-B14F-4D97-AF65-F5344CB8AC3E}">
        <p14:creationId xmlns:p14="http://schemas.microsoft.com/office/powerpoint/2010/main" val="4069339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7750D-73C8-4DF5-A064-A1DCE71EC6E7}"/>
              </a:ext>
            </a:extLst>
          </p:cNvPr>
          <p:cNvSpPr>
            <a:spLocks noGrp="1"/>
          </p:cNvSpPr>
          <p:nvPr>
            <p:ph type="title"/>
          </p:nvPr>
        </p:nvSpPr>
        <p:spPr/>
        <p:txBody>
          <a:bodyPr/>
          <a:lstStyle/>
          <a:p>
            <a:r>
              <a:rPr lang="en-GB" dirty="0" smtClean="0"/>
              <a:t/>
            </a:r>
            <a:br>
              <a:rPr lang="en-GB" dirty="0" smtClean="0"/>
            </a:br>
            <a:r>
              <a:rPr lang="en-GB" dirty="0" smtClean="0"/>
              <a:t/>
            </a:r>
            <a:br>
              <a:rPr lang="en-GB" dirty="0" smtClean="0"/>
            </a:br>
            <a:r>
              <a:rPr lang="en-GB" dirty="0" smtClean="0"/>
              <a:t>Keith Harris</a:t>
            </a:r>
            <a:br>
              <a:rPr lang="en-GB" dirty="0" smtClean="0"/>
            </a:br>
            <a:r>
              <a:rPr lang="en-GB" dirty="0" smtClean="0"/>
              <a:t>Disability </a:t>
            </a:r>
            <a:r>
              <a:rPr lang="en-GB" dirty="0"/>
              <a:t>Business </a:t>
            </a:r>
            <a:r>
              <a:rPr lang="en-GB" dirty="0" smtClean="0"/>
              <a:t>Partner</a:t>
            </a:r>
            <a:br>
              <a:rPr lang="en-GB" dirty="0" smtClean="0"/>
            </a:br>
            <a:r>
              <a:rPr lang="en-GB" dirty="0" smtClean="0"/>
              <a:t>BDF</a:t>
            </a:r>
            <a:br>
              <a:rPr lang="en-GB" dirty="0" smtClean="0"/>
            </a:br>
            <a:r>
              <a:rPr lang="en-GB" sz="3200" b="0" dirty="0">
                <a:solidFill>
                  <a:schemeClr val="accent2"/>
                </a:solidFill>
                <a:hlinkClick r:id="rId2"/>
              </a:rPr>
              <a:t>keithh@businessdisabilityforum.org.uk</a:t>
            </a:r>
            <a:r>
              <a:rPr lang="en-GB" sz="3600" b="0" dirty="0">
                <a:solidFill>
                  <a:schemeClr val="accent2"/>
                </a:solidFill>
              </a:rPr>
              <a:t> </a:t>
            </a:r>
            <a:br>
              <a:rPr lang="en-GB" sz="3600" b="0" dirty="0">
                <a:solidFill>
                  <a:schemeClr val="accent2"/>
                </a:solidFill>
              </a:rPr>
            </a:br>
            <a:endParaRPr lang="en-GB" dirty="0"/>
          </a:p>
        </p:txBody>
      </p:sp>
      <p:pic>
        <p:nvPicPr>
          <p:cNvPr id="4" name="Picture 3" descr="Business Disability Forum member" title="BDF logo"/>
          <p:cNvPicPr>
            <a:picLocks noChangeAspect="1"/>
          </p:cNvPicPr>
          <p:nvPr/>
        </p:nvPicPr>
        <p:blipFill>
          <a:blip r:embed="rId3"/>
          <a:stretch>
            <a:fillRect/>
          </a:stretch>
        </p:blipFill>
        <p:spPr>
          <a:xfrm>
            <a:off x="6509592" y="1216020"/>
            <a:ext cx="2005758" cy="1920406"/>
          </a:xfrm>
          <a:prstGeom prst="rect">
            <a:avLst/>
          </a:prstGeom>
        </p:spPr>
      </p:pic>
      <p:sp>
        <p:nvSpPr>
          <p:cNvPr id="3" name="Slide Number Placeholder 2">
            <a:extLst>
              <a:ext uri="{FF2B5EF4-FFF2-40B4-BE49-F238E27FC236}">
                <a16:creationId xmlns:a16="http://schemas.microsoft.com/office/drawing/2014/main" id="{B8DD353B-DBA0-4C2F-A626-76755F5C5D0C}"/>
              </a:ext>
            </a:extLst>
          </p:cNvPr>
          <p:cNvSpPr>
            <a:spLocks noGrp="1"/>
          </p:cNvSpPr>
          <p:nvPr>
            <p:ph type="sldNum" sz="quarter" idx="11"/>
          </p:nvPr>
        </p:nvSpPr>
        <p:spPr/>
        <p:txBody>
          <a:bodyPr/>
          <a:lstStyle/>
          <a:p>
            <a:r>
              <a:rPr lang="en-GB"/>
              <a:t>Slide </a:t>
            </a:r>
            <a:fld id="{A7423406-D7A4-46EF-83DD-760666D0DF80}" type="slidenum">
              <a:rPr lang="en-GB" smtClean="0"/>
              <a:pPr/>
              <a:t>6</a:t>
            </a:fld>
            <a:endParaRPr lang="en-GB" dirty="0"/>
          </a:p>
        </p:txBody>
      </p:sp>
    </p:spTree>
    <p:extLst>
      <p:ext uri="{BB962C8B-B14F-4D97-AF65-F5344CB8AC3E}">
        <p14:creationId xmlns:p14="http://schemas.microsoft.com/office/powerpoint/2010/main" val="2929760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53CAA-ED39-420D-84E5-74C3ED846059}"/>
              </a:ext>
            </a:extLst>
          </p:cNvPr>
          <p:cNvSpPr>
            <a:spLocks noGrp="1"/>
          </p:cNvSpPr>
          <p:nvPr>
            <p:ph type="title"/>
          </p:nvPr>
        </p:nvSpPr>
        <p:spPr/>
        <p:txBody>
          <a:bodyPr/>
          <a:lstStyle/>
          <a:p>
            <a:r>
              <a:rPr lang="en-GB" sz="3200" dirty="0" smtClean="0"/>
              <a:t>About the BDF</a:t>
            </a:r>
            <a:endParaRPr lang="en-GB" sz="3200" dirty="0"/>
          </a:p>
        </p:txBody>
      </p:sp>
      <p:sp>
        <p:nvSpPr>
          <p:cNvPr id="3" name="Text Placeholder 2">
            <a:extLst>
              <a:ext uri="{FF2B5EF4-FFF2-40B4-BE49-F238E27FC236}">
                <a16:creationId xmlns:a16="http://schemas.microsoft.com/office/drawing/2014/main" id="{4B852C1D-C690-4E75-AA00-389CD6474BF8}"/>
              </a:ext>
            </a:extLst>
          </p:cNvPr>
          <p:cNvSpPr>
            <a:spLocks noGrp="1"/>
          </p:cNvSpPr>
          <p:nvPr>
            <p:ph type="body" sz="quarter" idx="11"/>
          </p:nvPr>
        </p:nvSpPr>
        <p:spPr/>
        <p:txBody>
          <a:bodyPr/>
          <a:lstStyle/>
          <a:p>
            <a:pPr marL="342900" lvl="1" indent="-342900">
              <a:buFont typeface="Arial" panose="020B0604020202020204" pitchFamily="34" charset="0"/>
              <a:buChar char="•"/>
            </a:pPr>
            <a:r>
              <a:rPr lang="en-GB" sz="2000" u="sng" dirty="0">
                <a:hlinkClick r:id="rId2"/>
              </a:rPr>
              <a:t>About us</a:t>
            </a:r>
            <a:r>
              <a:rPr lang="en-GB" sz="2000" dirty="0"/>
              <a:t> “Business Disability Forum is the leading business membership organisation in disability inclusion.  We are trusted partners, working with business, Government and disabled people to improve the life experiences of disabled employees and consumers, by removing barriers to </a:t>
            </a:r>
            <a:r>
              <a:rPr lang="en-GB" sz="2000" dirty="0" smtClean="0"/>
              <a:t>inclusion”</a:t>
            </a:r>
          </a:p>
          <a:p>
            <a:pPr marL="0" lvl="1" indent="0">
              <a:buNone/>
            </a:pPr>
            <a:endParaRPr lang="en-GB" sz="2000" u="sng" dirty="0">
              <a:hlinkClick r:id="rId3"/>
            </a:endParaRPr>
          </a:p>
          <a:p>
            <a:pPr marL="342900" lvl="1" indent="-342900">
              <a:buFont typeface="Arial" panose="020B0604020202020204" pitchFamily="34" charset="0"/>
              <a:buChar char="•"/>
            </a:pPr>
            <a:r>
              <a:rPr lang="en-GB" sz="2000" u="sng" dirty="0" smtClean="0">
                <a:hlinkClick r:id="rId3"/>
              </a:rPr>
              <a:t>Maximise </a:t>
            </a:r>
            <a:r>
              <a:rPr lang="en-GB" sz="2000" u="sng" dirty="0">
                <a:hlinkClick r:id="rId3"/>
              </a:rPr>
              <a:t>your membership</a:t>
            </a:r>
            <a:r>
              <a:rPr lang="en-GB" sz="2000" dirty="0"/>
              <a:t> </a:t>
            </a:r>
          </a:p>
          <a:p>
            <a:pPr marL="285750" indent="-285750">
              <a:buFont typeface="Arial" panose="020B0604020202020204" pitchFamily="34" charset="0"/>
              <a:buChar char="•"/>
            </a:pPr>
            <a:endParaRPr lang="en-GB" sz="1800" dirty="0"/>
          </a:p>
          <a:p>
            <a:pPr lvl="1"/>
            <a:endParaRPr lang="en-GB" dirty="0"/>
          </a:p>
          <a:p>
            <a:endParaRPr lang="en-GB" sz="2000" dirty="0"/>
          </a:p>
        </p:txBody>
      </p:sp>
      <p:sp>
        <p:nvSpPr>
          <p:cNvPr id="4" name="Slide Number Placeholder 3">
            <a:extLst>
              <a:ext uri="{FF2B5EF4-FFF2-40B4-BE49-F238E27FC236}">
                <a16:creationId xmlns:a16="http://schemas.microsoft.com/office/drawing/2014/main" id="{A9B128BF-7F19-4C92-8A16-87BCBA7511E5}"/>
              </a:ext>
            </a:extLst>
          </p:cNvPr>
          <p:cNvSpPr>
            <a:spLocks noGrp="1"/>
          </p:cNvSpPr>
          <p:nvPr>
            <p:ph type="sldNum" sz="quarter" idx="12"/>
          </p:nvPr>
        </p:nvSpPr>
        <p:spPr/>
        <p:txBody>
          <a:bodyPr/>
          <a:lstStyle/>
          <a:p>
            <a:r>
              <a:rPr lang="en-GB"/>
              <a:t>Slide </a:t>
            </a:r>
            <a:fld id="{A7423406-D7A4-46EF-83DD-760666D0DF80}" type="slidenum">
              <a:rPr lang="en-GB" smtClean="0"/>
              <a:pPr/>
              <a:t>7</a:t>
            </a:fld>
            <a:endParaRPr lang="en-GB" dirty="0"/>
          </a:p>
        </p:txBody>
      </p:sp>
    </p:spTree>
    <p:extLst>
      <p:ext uri="{BB962C8B-B14F-4D97-AF65-F5344CB8AC3E}">
        <p14:creationId xmlns:p14="http://schemas.microsoft.com/office/powerpoint/2010/main" val="41810931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53CAA-ED39-420D-84E5-74C3ED846059}"/>
              </a:ext>
            </a:extLst>
          </p:cNvPr>
          <p:cNvSpPr>
            <a:spLocks noGrp="1"/>
          </p:cNvSpPr>
          <p:nvPr>
            <p:ph type="title"/>
          </p:nvPr>
        </p:nvSpPr>
        <p:spPr/>
        <p:txBody>
          <a:bodyPr/>
          <a:lstStyle/>
          <a:p>
            <a:r>
              <a:rPr lang="en-GB" sz="3200" dirty="0" smtClean="0"/>
              <a:t>BDF Membership Benefits</a:t>
            </a:r>
            <a:endParaRPr lang="en-GB" sz="3200" dirty="0"/>
          </a:p>
        </p:txBody>
      </p:sp>
      <p:sp>
        <p:nvSpPr>
          <p:cNvPr id="3" name="Text Placeholder 2">
            <a:extLst>
              <a:ext uri="{FF2B5EF4-FFF2-40B4-BE49-F238E27FC236}">
                <a16:creationId xmlns:a16="http://schemas.microsoft.com/office/drawing/2014/main" id="{4B852C1D-C690-4E75-AA00-389CD6474BF8}"/>
              </a:ext>
            </a:extLst>
          </p:cNvPr>
          <p:cNvSpPr>
            <a:spLocks noGrp="1"/>
          </p:cNvSpPr>
          <p:nvPr>
            <p:ph type="body" sz="quarter" idx="11"/>
          </p:nvPr>
        </p:nvSpPr>
        <p:spPr/>
        <p:txBody>
          <a:bodyPr/>
          <a:lstStyle/>
          <a:p>
            <a:pPr lvl="1">
              <a:lnSpc>
                <a:spcPct val="200000"/>
              </a:lnSpc>
              <a:buFont typeface="Arial" panose="020B0604020202020204" pitchFamily="34" charset="0"/>
              <a:buChar char="•"/>
            </a:pPr>
            <a:r>
              <a:rPr lang="en-GB" sz="2000" u="sng" dirty="0" smtClean="0">
                <a:hlinkClick r:id="rId2"/>
              </a:rPr>
              <a:t>Advice </a:t>
            </a:r>
            <a:r>
              <a:rPr lang="en-GB" sz="2000" u="sng" dirty="0">
                <a:hlinkClick r:id="rId2"/>
              </a:rPr>
              <a:t>Service</a:t>
            </a:r>
            <a:r>
              <a:rPr lang="en-GB" sz="2000" dirty="0"/>
              <a:t>  </a:t>
            </a:r>
            <a:r>
              <a:rPr lang="en-GB" sz="2000" smtClean="0"/>
              <a:t>- Support </a:t>
            </a:r>
            <a:r>
              <a:rPr lang="en-GB" sz="2000" dirty="0" smtClean="0"/>
              <a:t>for HR and line managers</a:t>
            </a:r>
            <a:endParaRPr lang="en-GB" sz="2000" dirty="0"/>
          </a:p>
          <a:p>
            <a:pPr lvl="1">
              <a:lnSpc>
                <a:spcPct val="200000"/>
              </a:lnSpc>
              <a:buFont typeface="Arial" panose="020B0604020202020204" pitchFamily="34" charset="0"/>
              <a:buChar char="•"/>
            </a:pPr>
            <a:r>
              <a:rPr lang="en-GB" sz="2000" u="sng" dirty="0">
                <a:hlinkClick r:id="rId3"/>
              </a:rPr>
              <a:t>Knowledge </a:t>
            </a:r>
            <a:r>
              <a:rPr lang="en-GB" sz="2000" u="sng" dirty="0" smtClean="0">
                <a:hlinkClick r:id="rId3"/>
              </a:rPr>
              <a:t>Hub</a:t>
            </a:r>
            <a:r>
              <a:rPr lang="en-GB" sz="2000" dirty="0" smtClean="0"/>
              <a:t> - </a:t>
            </a:r>
            <a:r>
              <a:rPr lang="en-GB" sz="2000" dirty="0" smtClean="0">
                <a:solidFill>
                  <a:schemeClr val="accent2"/>
                </a:solidFill>
              </a:rPr>
              <a:t>Resources </a:t>
            </a:r>
            <a:r>
              <a:rPr lang="en-GB" sz="2000" dirty="0">
                <a:solidFill>
                  <a:schemeClr val="accent2"/>
                </a:solidFill>
              </a:rPr>
              <a:t>and toolkits </a:t>
            </a:r>
            <a:r>
              <a:rPr lang="en-GB" sz="2000" dirty="0" smtClean="0">
                <a:solidFill>
                  <a:schemeClr val="accent2"/>
                </a:solidFill>
              </a:rPr>
              <a:t>for HR and line managers.</a:t>
            </a:r>
          </a:p>
          <a:p>
            <a:pPr lvl="1">
              <a:lnSpc>
                <a:spcPct val="200000"/>
              </a:lnSpc>
              <a:buFont typeface="Arial" panose="020B0604020202020204" pitchFamily="34" charset="0"/>
              <a:buChar char="•"/>
            </a:pPr>
            <a:r>
              <a:rPr lang="en-GB" sz="2000" u="sng" dirty="0" smtClean="0">
                <a:hlinkClick r:id="rId4"/>
              </a:rPr>
              <a:t>Events </a:t>
            </a:r>
            <a:r>
              <a:rPr lang="en-GB" sz="2000" u="sng" dirty="0">
                <a:hlinkClick r:id="rId4"/>
              </a:rPr>
              <a:t>and webinars</a:t>
            </a:r>
            <a:r>
              <a:rPr lang="en-GB" sz="2000" u="sng" dirty="0"/>
              <a:t> </a:t>
            </a:r>
          </a:p>
          <a:p>
            <a:pPr lvl="1">
              <a:lnSpc>
                <a:spcPct val="200000"/>
              </a:lnSpc>
              <a:buFont typeface="Arial" panose="020B0604020202020204" pitchFamily="34" charset="0"/>
              <a:buChar char="•"/>
            </a:pPr>
            <a:r>
              <a:rPr lang="en-GB" sz="2000" u="sng" dirty="0">
                <a:hlinkClick r:id="rId5"/>
              </a:rPr>
              <a:t>Networks and Taskforces</a:t>
            </a:r>
            <a:r>
              <a:rPr lang="en-GB" sz="2000" u="sng" dirty="0"/>
              <a:t> </a:t>
            </a:r>
          </a:p>
          <a:p>
            <a:pPr lvl="1">
              <a:lnSpc>
                <a:spcPct val="200000"/>
              </a:lnSpc>
              <a:buFont typeface="Arial" panose="020B0604020202020204" pitchFamily="34" charset="0"/>
              <a:buChar char="•"/>
            </a:pPr>
            <a:r>
              <a:rPr lang="en-GB" sz="2000" u="sng" dirty="0">
                <a:hlinkClick r:id="rId6"/>
              </a:rPr>
              <a:t>Newsletter sign up</a:t>
            </a:r>
            <a:r>
              <a:rPr lang="en-GB" sz="2000" dirty="0"/>
              <a:t> </a:t>
            </a:r>
            <a:r>
              <a:rPr lang="en-GB" sz="2000" dirty="0" smtClean="0">
                <a:solidFill>
                  <a:schemeClr val="accent2"/>
                </a:solidFill>
              </a:rPr>
              <a:t>- A&amp;Z on Disability</a:t>
            </a:r>
            <a:endParaRPr lang="en-GB" sz="2000" dirty="0"/>
          </a:p>
        </p:txBody>
      </p:sp>
      <p:sp>
        <p:nvSpPr>
          <p:cNvPr id="4" name="Slide Number Placeholder 3">
            <a:extLst>
              <a:ext uri="{FF2B5EF4-FFF2-40B4-BE49-F238E27FC236}">
                <a16:creationId xmlns:a16="http://schemas.microsoft.com/office/drawing/2014/main" id="{A9B128BF-7F19-4C92-8A16-87BCBA7511E5}"/>
              </a:ext>
            </a:extLst>
          </p:cNvPr>
          <p:cNvSpPr>
            <a:spLocks noGrp="1"/>
          </p:cNvSpPr>
          <p:nvPr>
            <p:ph type="sldNum" sz="quarter" idx="12"/>
          </p:nvPr>
        </p:nvSpPr>
        <p:spPr/>
        <p:txBody>
          <a:bodyPr/>
          <a:lstStyle/>
          <a:p>
            <a:r>
              <a:rPr lang="en-GB"/>
              <a:t>Slide </a:t>
            </a:r>
            <a:fld id="{A7423406-D7A4-46EF-83DD-760666D0DF80}" type="slidenum">
              <a:rPr lang="en-GB" smtClean="0"/>
              <a:pPr/>
              <a:t>8</a:t>
            </a:fld>
            <a:endParaRPr lang="en-GB" dirty="0"/>
          </a:p>
        </p:txBody>
      </p:sp>
    </p:spTree>
    <p:extLst>
      <p:ext uri="{BB962C8B-B14F-4D97-AF65-F5344CB8AC3E}">
        <p14:creationId xmlns:p14="http://schemas.microsoft.com/office/powerpoint/2010/main" val="5176145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53CAA-ED39-420D-84E5-74C3ED846059}"/>
              </a:ext>
            </a:extLst>
          </p:cNvPr>
          <p:cNvSpPr>
            <a:spLocks noGrp="1"/>
          </p:cNvSpPr>
          <p:nvPr>
            <p:ph type="title"/>
          </p:nvPr>
        </p:nvSpPr>
        <p:spPr/>
        <p:txBody>
          <a:bodyPr/>
          <a:lstStyle/>
          <a:p>
            <a:r>
              <a:rPr lang="en-GB" sz="3200" dirty="0" smtClean="0"/>
              <a:t>BDF website </a:t>
            </a:r>
            <a:endParaRPr lang="en-GB" sz="3200" dirty="0"/>
          </a:p>
        </p:txBody>
      </p:sp>
      <p:pic>
        <p:nvPicPr>
          <p:cNvPr id="7" name="Picture 6" title="BDF website homepage"/>
          <p:cNvPicPr>
            <a:picLocks noChangeAspect="1"/>
          </p:cNvPicPr>
          <p:nvPr/>
        </p:nvPicPr>
        <p:blipFill rotWithShape="1">
          <a:blip r:embed="rId2"/>
          <a:srcRect t="14398" r="1231" b="12017"/>
          <a:stretch/>
        </p:blipFill>
        <p:spPr>
          <a:xfrm>
            <a:off x="478087" y="1058778"/>
            <a:ext cx="8213725" cy="3440517"/>
          </a:xfrm>
          <a:prstGeom prst="rect">
            <a:avLst/>
          </a:prstGeom>
        </p:spPr>
      </p:pic>
      <p:sp>
        <p:nvSpPr>
          <p:cNvPr id="4" name="Slide Number Placeholder 3">
            <a:extLst>
              <a:ext uri="{FF2B5EF4-FFF2-40B4-BE49-F238E27FC236}">
                <a16:creationId xmlns:a16="http://schemas.microsoft.com/office/drawing/2014/main" id="{A9B128BF-7F19-4C92-8A16-87BCBA7511E5}"/>
              </a:ext>
            </a:extLst>
          </p:cNvPr>
          <p:cNvSpPr>
            <a:spLocks noGrp="1"/>
          </p:cNvSpPr>
          <p:nvPr>
            <p:ph type="sldNum" sz="quarter" idx="12"/>
          </p:nvPr>
        </p:nvSpPr>
        <p:spPr/>
        <p:txBody>
          <a:bodyPr/>
          <a:lstStyle/>
          <a:p>
            <a:r>
              <a:rPr lang="en-GB"/>
              <a:t>Slide </a:t>
            </a:r>
            <a:fld id="{A7423406-D7A4-46EF-83DD-760666D0DF80}" type="slidenum">
              <a:rPr lang="en-GB" smtClean="0"/>
              <a:pPr/>
              <a:t>9</a:t>
            </a:fld>
            <a:endParaRPr lang="en-GB" dirty="0"/>
          </a:p>
        </p:txBody>
      </p:sp>
    </p:spTree>
    <p:extLst>
      <p:ext uri="{BB962C8B-B14F-4D97-AF65-F5344CB8AC3E}">
        <p14:creationId xmlns:p14="http://schemas.microsoft.com/office/powerpoint/2010/main" val="4212135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UoL Accessible v0.2">
  <a:themeElements>
    <a:clrScheme name="Leeds">
      <a:dk1>
        <a:srgbClr val="212529"/>
      </a:dk1>
      <a:lt1>
        <a:sysClr val="window" lastClr="FFFFFF"/>
      </a:lt1>
      <a:dk2>
        <a:srgbClr val="44546A"/>
      </a:dk2>
      <a:lt2>
        <a:srgbClr val="E7E6E6"/>
      </a:lt2>
      <a:accent1>
        <a:srgbClr val="C70000"/>
      </a:accent1>
      <a:accent2>
        <a:srgbClr val="0A0202"/>
      </a:accent2>
      <a:accent3>
        <a:srgbClr val="DEDEDE"/>
      </a:accent3>
      <a:accent4>
        <a:srgbClr val="E76F16"/>
      </a:accent4>
      <a:accent5>
        <a:srgbClr val="3A9018"/>
      </a:accent5>
      <a:accent6>
        <a:srgbClr val="1993BD"/>
      </a:accent6>
      <a:hlink>
        <a:srgbClr val="910000"/>
      </a:hlink>
      <a:folHlink>
        <a:srgbClr val="57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UoL Accessible v0.2" id="{7B91008A-295C-410B-802F-AF364C016383}" vid="{EE031E2C-6B34-475C-82F9-D9BC17FEBF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D1E8099F16096438C67D469C1434507" ma:contentTypeVersion="17" ma:contentTypeDescription="Create a new document." ma:contentTypeScope="" ma:versionID="ff419e0a0cb6f94cb8f860649908ebdd">
  <xsd:schema xmlns:xsd="http://www.w3.org/2001/XMLSchema" xmlns:xs="http://www.w3.org/2001/XMLSchema" xmlns:p="http://schemas.microsoft.com/office/2006/metadata/properties" xmlns:ns3="c347d59b-83bb-4b70-9a79-c6134cb7891b" xmlns:ns4="74384677-bf09-4218-9c8c-941f9dad3518" targetNamespace="http://schemas.microsoft.com/office/2006/metadata/properties" ma:root="true" ma:fieldsID="522dde97510000132333ec8aef04a6ce" ns3:_="" ns4:_="">
    <xsd:import namespace="c347d59b-83bb-4b70-9a79-c6134cb7891b"/>
    <xsd:import namespace="74384677-bf09-4218-9c8c-941f9dad351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7d59b-83bb-4b70-9a79-c6134cb789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4384677-bf09-4218-9c8c-941f9dad351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c347d59b-83bb-4b70-9a79-c6134cb7891b" xsi:nil="true"/>
  </documentManagement>
</p:properties>
</file>

<file path=customXml/itemProps1.xml><?xml version="1.0" encoding="utf-8"?>
<ds:datastoreItem xmlns:ds="http://schemas.openxmlformats.org/officeDocument/2006/customXml" ds:itemID="{E4DC5524-40AA-4143-9587-C5813162E5ED}">
  <ds:schemaRefs>
    <ds:schemaRef ds:uri="http://schemas.microsoft.com/sharepoint/v3/contenttype/forms"/>
  </ds:schemaRefs>
</ds:datastoreItem>
</file>

<file path=customXml/itemProps2.xml><?xml version="1.0" encoding="utf-8"?>
<ds:datastoreItem xmlns:ds="http://schemas.openxmlformats.org/officeDocument/2006/customXml" ds:itemID="{EA342541-2F5A-4AA0-A191-2ABAFA1E7F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7d59b-83bb-4b70-9a79-c6134cb7891b"/>
    <ds:schemaRef ds:uri="74384677-bf09-4218-9c8c-941f9dad351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0EF0384-0CD4-4A6C-9DED-86C5FB14C64A}">
  <ds:schemaRefs>
    <ds:schemaRef ds:uri="http://purl.org/dc/dcmitype/"/>
    <ds:schemaRef ds:uri="74384677-bf09-4218-9c8c-941f9dad3518"/>
    <ds:schemaRef ds:uri="c347d59b-83bb-4b70-9a79-c6134cb7891b"/>
    <ds:schemaRef ds:uri="http://purl.org/dc/elements/1.1/"/>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Gallery</Template>
  <TotalTime>7997</TotalTime>
  <Words>396</Words>
  <Application>Microsoft Office PowerPoint</Application>
  <PresentationFormat>On-screen Show (16:9)</PresentationFormat>
  <Paragraphs>66</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Courier New</vt:lpstr>
      <vt:lpstr>Times New Roman</vt:lpstr>
      <vt:lpstr>Wingdings</vt:lpstr>
      <vt:lpstr>UoL Accessible v0.2</vt:lpstr>
      <vt:lpstr>Equality and Inclusion Unit</vt:lpstr>
      <vt:lpstr>Welcome and Introduction</vt:lpstr>
      <vt:lpstr>Session overview</vt:lpstr>
      <vt:lpstr>Webinar outcomes</vt:lpstr>
      <vt:lpstr>Why the University is a BDF member</vt:lpstr>
      <vt:lpstr>  Keith Harris Disability Business Partner BDF keithh@businessdisabilityforum.org.uk  </vt:lpstr>
      <vt:lpstr>About the BDF</vt:lpstr>
      <vt:lpstr>BDF Membership Benefits</vt:lpstr>
      <vt:lpstr>BDF website </vt:lpstr>
      <vt:lpstr>Questions</vt:lpstr>
      <vt:lpstr>Thank you</vt:lpstr>
      <vt:lpstr>University of Leeds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accessible web content</dc:title>
  <dc:creator>Peter Wilson</dc:creator>
  <cp:lastModifiedBy>Laura York</cp:lastModifiedBy>
  <cp:revision>264</cp:revision>
  <dcterms:created xsi:type="dcterms:W3CDTF">2017-11-14T11:10:02Z</dcterms:created>
  <dcterms:modified xsi:type="dcterms:W3CDTF">2023-11-22T17:16:47Z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0x0101008D1E8099F16096438C67D469C1434507</vt:lpwstr>
  </property>
</Properties>
</file>