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56" r:id="rId12"/>
    <p:sldId id="266" r:id="rId13"/>
    <p:sldId id="267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3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04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2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9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69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182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67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47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8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7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980F-4F24-4A97-8CFF-DA4B53B4547D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3254-D237-4EF1-8548-016A8B100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00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eermemorials.leeds.ac.uk/" TargetMode="External"/><Relationship Id="rId5" Type="http://schemas.openxmlformats.org/officeDocument/2006/relationships/hyperlink" Target="mailto:gy18tk@leeds.ac.uk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4762641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gy18tk@leeds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4554" y="2759982"/>
            <a:ext cx="10515600" cy="1325563"/>
          </a:xfrm>
        </p:spPr>
        <p:txBody>
          <a:bodyPr>
            <a:normAutofit/>
          </a:bodyPr>
          <a:lstStyle/>
          <a:p>
            <a:r>
              <a:rPr lang="sl-SI" sz="4800" dirty="0" err="1" smtClean="0">
                <a:solidFill>
                  <a:srgbClr val="0070C0"/>
                </a:solidFill>
              </a:rPr>
              <a:t>Queer</a:t>
            </a:r>
            <a:r>
              <a:rPr lang="sl-SI" sz="4800" dirty="0" smtClean="0">
                <a:solidFill>
                  <a:srgbClr val="0070C0"/>
                </a:solidFill>
              </a:rPr>
              <a:t> </a:t>
            </a:r>
            <a:r>
              <a:rPr lang="sl-SI" sz="4800" dirty="0" err="1" smtClean="0">
                <a:solidFill>
                  <a:srgbClr val="0070C0"/>
                </a:solidFill>
              </a:rPr>
              <a:t>Art</a:t>
            </a:r>
            <a:r>
              <a:rPr lang="sl-SI" sz="4800" dirty="0" smtClean="0">
                <a:solidFill>
                  <a:srgbClr val="0070C0"/>
                </a:solidFill>
              </a:rPr>
              <a:t> – </a:t>
            </a:r>
            <a:r>
              <a:rPr lang="sl-SI" sz="4800" dirty="0" err="1" smtClean="0">
                <a:solidFill>
                  <a:srgbClr val="0070C0"/>
                </a:solidFill>
              </a:rPr>
              <a:t>Beyond</a:t>
            </a:r>
            <a:r>
              <a:rPr lang="sl-SI" sz="4800" dirty="0" smtClean="0">
                <a:solidFill>
                  <a:srgbClr val="0070C0"/>
                </a:solidFill>
              </a:rPr>
              <a:t> </a:t>
            </a:r>
            <a:r>
              <a:rPr lang="sl-SI" sz="4800" dirty="0" err="1" smtClean="0">
                <a:solidFill>
                  <a:srgbClr val="0070C0"/>
                </a:solidFill>
              </a:rPr>
              <a:t>Identity</a:t>
            </a:r>
            <a:r>
              <a:rPr lang="sl-SI" sz="4800" dirty="0" smtClean="0">
                <a:solidFill>
                  <a:srgbClr val="0070C0"/>
                </a:solidFill>
              </a:rPr>
              <a:t> </a:t>
            </a:r>
            <a:r>
              <a:rPr lang="sl-SI" sz="4800" dirty="0" err="1" smtClean="0">
                <a:solidFill>
                  <a:srgbClr val="0070C0"/>
                </a:solidFill>
              </a:rPr>
              <a:t>Politics</a:t>
            </a:r>
            <a:endParaRPr lang="sl-SI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08715" y="2577102"/>
            <a:ext cx="10515600" cy="1325563"/>
          </a:xfrm>
        </p:spPr>
        <p:txBody>
          <a:bodyPr/>
          <a:lstStyle/>
          <a:p>
            <a:r>
              <a:rPr lang="sl-SI" dirty="0" err="1" smtClean="0">
                <a:solidFill>
                  <a:srgbClr val="0070C0"/>
                </a:solidFill>
              </a:rPr>
              <a:t>My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R</a:t>
            </a:r>
            <a:r>
              <a:rPr lang="sl-SI" dirty="0" err="1" smtClean="0">
                <a:solidFill>
                  <a:srgbClr val="0070C0"/>
                </a:solidFill>
              </a:rPr>
              <a:t>esearch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0065" y="-128420"/>
            <a:ext cx="7454537" cy="874397"/>
          </a:xfrm>
        </p:spPr>
        <p:txBody>
          <a:bodyPr>
            <a:normAutofit/>
          </a:bodyPr>
          <a:lstStyle/>
          <a:p>
            <a:r>
              <a:rPr lang="sl-SI" sz="4000" b="1" dirty="0" err="1" smtClean="0">
                <a:solidFill>
                  <a:srgbClr val="0070C0"/>
                </a:solidFill>
              </a:rPr>
              <a:t>Homomonument</a:t>
            </a:r>
            <a:r>
              <a:rPr lang="sl-SI" sz="4000" b="1" dirty="0" smtClean="0">
                <a:solidFill>
                  <a:srgbClr val="0070C0"/>
                </a:solidFill>
              </a:rPr>
              <a:t> – </a:t>
            </a:r>
            <a:r>
              <a:rPr lang="sl-SI" sz="4000" b="1" dirty="0" err="1" smtClean="0">
                <a:solidFill>
                  <a:srgbClr val="0070C0"/>
                </a:solidFill>
              </a:rPr>
              <a:t>Queer</a:t>
            </a:r>
            <a:r>
              <a:rPr lang="sl-SI" sz="4000" b="1" dirty="0" smtClean="0">
                <a:solidFill>
                  <a:srgbClr val="0070C0"/>
                </a:solidFill>
              </a:rPr>
              <a:t> </a:t>
            </a:r>
            <a:r>
              <a:rPr lang="sl-SI" sz="4000" b="1" dirty="0" err="1" smtClean="0">
                <a:solidFill>
                  <a:srgbClr val="0070C0"/>
                </a:solidFill>
              </a:rPr>
              <a:t>Space</a:t>
            </a:r>
            <a:r>
              <a:rPr lang="sl-SI" sz="4000" b="1" dirty="0" smtClean="0">
                <a:solidFill>
                  <a:srgbClr val="0070C0"/>
                </a:solidFill>
              </a:rPr>
              <a:t>?</a:t>
            </a:r>
            <a:r>
              <a:rPr lang="sl-SI" sz="4000" dirty="0" smtClean="0">
                <a:solidFill>
                  <a:srgbClr val="0070C0"/>
                </a:solidFill>
              </a:rPr>
              <a:t/>
            </a:r>
            <a:br>
              <a:rPr lang="sl-SI" sz="4000" dirty="0" smtClean="0">
                <a:solidFill>
                  <a:srgbClr val="0070C0"/>
                </a:solidFill>
              </a:rPr>
            </a:br>
            <a:endParaRPr lang="sl-SI" sz="1300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81498" y="6895459"/>
            <a:ext cx="2882536" cy="5392850"/>
          </a:xfrm>
        </p:spPr>
        <p:txBody>
          <a:bodyPr>
            <a:noAutofit/>
          </a:bodyPr>
          <a:lstStyle/>
          <a:p>
            <a:endParaRPr lang="sl-SI" sz="1200" dirty="0" smtClean="0">
              <a:solidFill>
                <a:srgbClr val="002060"/>
              </a:solidFill>
            </a:endParaRPr>
          </a:p>
          <a:p>
            <a:endParaRPr lang="sl-SI" sz="1200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5" y="1214470"/>
            <a:ext cx="5554629" cy="50967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867637" y="898492"/>
            <a:ext cx="4739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rgbClr val="000308"/>
                </a:solidFill>
              </a:rPr>
              <a:t>How </a:t>
            </a:r>
            <a:r>
              <a:rPr lang="sl-SI" sz="1600" dirty="0" err="1" smtClean="0">
                <a:solidFill>
                  <a:srgbClr val="000308"/>
                </a:solidFill>
              </a:rPr>
              <a:t>would</a:t>
            </a:r>
            <a:r>
              <a:rPr lang="sl-SI" sz="1600" dirty="0" smtClean="0">
                <a:solidFill>
                  <a:srgbClr val="000308"/>
                </a:solidFill>
              </a:rPr>
              <a:t> </a:t>
            </a:r>
            <a:r>
              <a:rPr lang="sl-SI" sz="1600" b="1" dirty="0" err="1" smtClean="0">
                <a:solidFill>
                  <a:srgbClr val="0070C0"/>
                </a:solidFill>
              </a:rPr>
              <a:t>you</a:t>
            </a:r>
            <a:r>
              <a:rPr lang="sl-SI" sz="1600" dirty="0" smtClean="0">
                <a:solidFill>
                  <a:srgbClr val="0070C0"/>
                </a:solidFill>
              </a:rPr>
              <a:t> </a:t>
            </a:r>
            <a:r>
              <a:rPr lang="sl-SI" sz="1600" dirty="0" err="1" smtClean="0">
                <a:solidFill>
                  <a:srgbClr val="000308"/>
                </a:solidFill>
              </a:rPr>
              <a:t>describe</a:t>
            </a:r>
            <a:r>
              <a:rPr lang="sl-SI" sz="1600" dirty="0" smtClean="0">
                <a:solidFill>
                  <a:srgbClr val="000308"/>
                </a:solidFill>
              </a:rPr>
              <a:t> </a:t>
            </a:r>
            <a:r>
              <a:rPr lang="sl-SI" sz="1600" dirty="0" err="1" smtClean="0">
                <a:solidFill>
                  <a:srgbClr val="000308"/>
                </a:solidFill>
              </a:rPr>
              <a:t>this</a:t>
            </a:r>
            <a:r>
              <a:rPr lang="sl-SI" sz="1600" dirty="0" smtClean="0">
                <a:solidFill>
                  <a:srgbClr val="000308"/>
                </a:solidFill>
              </a:rPr>
              <a:t> </a:t>
            </a:r>
            <a:r>
              <a:rPr lang="sl-SI" sz="1600" b="1" dirty="0" smtClean="0">
                <a:solidFill>
                  <a:srgbClr val="0070C0"/>
                </a:solidFill>
              </a:rPr>
              <a:t>place</a:t>
            </a:r>
            <a:r>
              <a:rPr lang="sl-SI" sz="1600" dirty="0" smtClean="0">
                <a:solidFill>
                  <a:srgbClr val="0070C0"/>
                </a:solidFill>
              </a:rPr>
              <a:t> </a:t>
            </a:r>
            <a:r>
              <a:rPr lang="sl-SI" sz="1600" dirty="0" smtClean="0">
                <a:solidFill>
                  <a:srgbClr val="000308"/>
                </a:solidFill>
              </a:rPr>
              <a:t>in </a:t>
            </a:r>
            <a:r>
              <a:rPr lang="sl-SI" sz="1600" b="1" dirty="0" smtClean="0">
                <a:solidFill>
                  <a:srgbClr val="0070C0"/>
                </a:solidFill>
              </a:rPr>
              <a:t>3 </a:t>
            </a:r>
            <a:r>
              <a:rPr lang="sl-SI" sz="1600" b="1" dirty="0" err="1" smtClean="0">
                <a:solidFill>
                  <a:srgbClr val="0070C0"/>
                </a:solidFill>
              </a:rPr>
              <a:t>keywords</a:t>
            </a:r>
            <a:r>
              <a:rPr lang="sl-SI" sz="1600" dirty="0">
                <a:solidFill>
                  <a:srgbClr val="000308"/>
                </a:solidFill>
              </a:rPr>
              <a:t>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343965" y="7095456"/>
            <a:ext cx="2838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050" u="sng" dirty="0" smtClean="0">
              <a:solidFill>
                <a:srgbClr val="000000"/>
              </a:solidFill>
            </a:endParaRPr>
          </a:p>
          <a:p>
            <a:endParaRPr lang="sl-SI" sz="1050" u="sng" dirty="0">
              <a:solidFill>
                <a:srgbClr val="000000"/>
              </a:solidFill>
            </a:endParaRPr>
          </a:p>
          <a:p>
            <a:endParaRPr lang="sl-SI" sz="1050" dirty="0">
              <a:solidFill>
                <a:srgbClr val="000000"/>
              </a:solidFill>
            </a:endParaRPr>
          </a:p>
          <a:p>
            <a:endParaRPr lang="sl-SI" sz="105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9" y="-166328"/>
            <a:ext cx="2006971" cy="85430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871" y="75549"/>
            <a:ext cx="1698171" cy="49247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09890" y="6300914"/>
            <a:ext cx="633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rgbClr val="0070C0"/>
                </a:solidFill>
              </a:rPr>
              <a:t>Tilen Kolar, </a:t>
            </a:r>
            <a:r>
              <a:rPr lang="sl-SI" sz="1200" b="1" dirty="0" err="1">
                <a:solidFill>
                  <a:srgbClr val="0070C0"/>
                </a:solidFill>
              </a:rPr>
              <a:t>School</a:t>
            </a:r>
            <a:r>
              <a:rPr lang="sl-SI" sz="1200" b="1" dirty="0">
                <a:solidFill>
                  <a:srgbClr val="0070C0"/>
                </a:solidFill>
              </a:rPr>
              <a:t> </a:t>
            </a:r>
            <a:r>
              <a:rPr lang="sl-SI" sz="1200" b="1" dirty="0" err="1">
                <a:solidFill>
                  <a:srgbClr val="0070C0"/>
                </a:solidFill>
              </a:rPr>
              <a:t>of</a:t>
            </a:r>
            <a:r>
              <a:rPr lang="sl-SI" sz="1200" b="1" dirty="0">
                <a:solidFill>
                  <a:srgbClr val="0070C0"/>
                </a:solidFill>
              </a:rPr>
              <a:t> </a:t>
            </a:r>
            <a:r>
              <a:rPr lang="sl-SI" sz="1200" b="1" dirty="0" err="1">
                <a:solidFill>
                  <a:srgbClr val="0070C0"/>
                </a:solidFill>
              </a:rPr>
              <a:t>Geography</a:t>
            </a:r>
            <a:r>
              <a:rPr lang="sl-SI" sz="1200" b="1" dirty="0">
                <a:solidFill>
                  <a:srgbClr val="0070C0"/>
                </a:solidFill>
              </a:rPr>
              <a:t>, </a:t>
            </a:r>
            <a:r>
              <a:rPr lang="sl-SI" sz="1200" b="1" dirty="0" err="1">
                <a:solidFill>
                  <a:srgbClr val="0070C0"/>
                </a:solidFill>
              </a:rPr>
              <a:t>University</a:t>
            </a:r>
            <a:r>
              <a:rPr lang="sl-SI" sz="1200" b="1" dirty="0">
                <a:solidFill>
                  <a:srgbClr val="0070C0"/>
                </a:solidFill>
              </a:rPr>
              <a:t> in </a:t>
            </a:r>
            <a:r>
              <a:rPr lang="sl-SI" sz="1200" b="1" dirty="0" smtClean="0">
                <a:solidFill>
                  <a:srgbClr val="0070C0"/>
                </a:solidFill>
              </a:rPr>
              <a:t>Leeds, e-mail: </a:t>
            </a:r>
            <a:r>
              <a:rPr lang="sl-SI" sz="1200" b="1" dirty="0" smtClean="0">
                <a:solidFill>
                  <a:srgbClr val="0070C0"/>
                </a:solidFill>
                <a:hlinkClick r:id="rId5"/>
              </a:rPr>
              <a:t>gy18tk@leeds.ac.uk</a:t>
            </a:r>
            <a:r>
              <a:rPr lang="sl-SI" sz="1200" b="1" dirty="0" smtClean="0">
                <a:solidFill>
                  <a:srgbClr val="0070C0"/>
                </a:solidFill>
              </a:rPr>
              <a:t>; in </a:t>
            </a:r>
            <a:r>
              <a:rPr lang="sl-SI" sz="1200" b="1" dirty="0" err="1">
                <a:solidFill>
                  <a:srgbClr val="0070C0"/>
                </a:solidFill>
              </a:rPr>
              <a:t>collaboration</a:t>
            </a:r>
            <a:r>
              <a:rPr lang="sl-SI" sz="1200" b="1" dirty="0">
                <a:solidFill>
                  <a:srgbClr val="0070C0"/>
                </a:solidFill>
              </a:rPr>
              <a:t> </a:t>
            </a:r>
            <a:r>
              <a:rPr lang="sl-SI" sz="1200" b="1" dirty="0" err="1" smtClean="0">
                <a:solidFill>
                  <a:srgbClr val="0070C0"/>
                </a:solidFill>
              </a:rPr>
              <a:t>with</a:t>
            </a:r>
            <a:r>
              <a:rPr lang="sl-SI" sz="1200" b="1" dirty="0" smtClean="0">
                <a:solidFill>
                  <a:srgbClr val="0070C0"/>
                </a:solidFill>
              </a:rPr>
              <a:t> </a:t>
            </a:r>
            <a:r>
              <a:rPr lang="sl-SI" sz="1200" b="1" dirty="0" err="1" smtClean="0">
                <a:solidFill>
                  <a:srgbClr val="0070C0"/>
                </a:solidFill>
              </a:rPr>
              <a:t>research</a:t>
            </a:r>
            <a:r>
              <a:rPr lang="sl-SI" sz="1200" b="1" dirty="0" smtClean="0">
                <a:solidFill>
                  <a:srgbClr val="0070C0"/>
                </a:solidFill>
              </a:rPr>
              <a:t> </a:t>
            </a:r>
            <a:r>
              <a:rPr lang="sl-SI" sz="1200" b="1" dirty="0" err="1" smtClean="0">
                <a:solidFill>
                  <a:srgbClr val="0070C0"/>
                </a:solidFill>
              </a:rPr>
              <a:t>supervisor</a:t>
            </a:r>
            <a:r>
              <a:rPr lang="sl-SI" sz="1200" b="1" dirty="0" smtClean="0">
                <a:solidFill>
                  <a:srgbClr val="0070C0"/>
                </a:solidFill>
              </a:rPr>
              <a:t> </a:t>
            </a:r>
            <a:r>
              <a:rPr lang="sl-SI" sz="1200" b="1" dirty="0">
                <a:solidFill>
                  <a:srgbClr val="0070C0"/>
                </a:solidFill>
              </a:rPr>
              <a:t>Dr. Martin </a:t>
            </a:r>
            <a:r>
              <a:rPr lang="sl-SI" sz="1200" b="1" dirty="0" err="1">
                <a:solidFill>
                  <a:srgbClr val="0070C0"/>
                </a:solidFill>
              </a:rPr>
              <a:t>Zebracki</a:t>
            </a:r>
            <a:r>
              <a:rPr lang="sl-SI" sz="1200" b="1" dirty="0">
                <a:solidFill>
                  <a:srgbClr val="0070C0"/>
                </a:solidFill>
              </a:rPr>
              <a:t>, </a:t>
            </a:r>
            <a:r>
              <a:rPr lang="sl-SI" sz="1200" b="1" dirty="0" err="1">
                <a:solidFill>
                  <a:srgbClr val="0070C0"/>
                </a:solidFill>
              </a:rPr>
              <a:t>School</a:t>
            </a:r>
            <a:r>
              <a:rPr lang="sl-SI" sz="1200" b="1" dirty="0">
                <a:solidFill>
                  <a:srgbClr val="0070C0"/>
                </a:solidFill>
              </a:rPr>
              <a:t> </a:t>
            </a:r>
            <a:r>
              <a:rPr lang="sl-SI" sz="1200" b="1" dirty="0" err="1">
                <a:solidFill>
                  <a:srgbClr val="0070C0"/>
                </a:solidFill>
              </a:rPr>
              <a:t>of</a:t>
            </a:r>
            <a:r>
              <a:rPr lang="sl-SI" sz="1200" b="1" dirty="0">
                <a:solidFill>
                  <a:srgbClr val="0070C0"/>
                </a:solidFill>
              </a:rPr>
              <a:t> </a:t>
            </a:r>
            <a:r>
              <a:rPr lang="sl-SI" sz="1200" b="1" dirty="0" err="1">
                <a:solidFill>
                  <a:srgbClr val="0070C0"/>
                </a:solidFill>
              </a:rPr>
              <a:t>Geography</a:t>
            </a:r>
            <a:r>
              <a:rPr lang="sl-SI" sz="1200" b="1" dirty="0">
                <a:solidFill>
                  <a:srgbClr val="0070C0"/>
                </a:solidFill>
              </a:rPr>
              <a:t>, </a:t>
            </a:r>
            <a:r>
              <a:rPr lang="sl-SI" sz="1200" b="1" dirty="0" err="1">
                <a:solidFill>
                  <a:srgbClr val="0070C0"/>
                </a:solidFill>
              </a:rPr>
              <a:t>University</a:t>
            </a:r>
            <a:r>
              <a:rPr lang="sl-SI" sz="1200" b="1" dirty="0">
                <a:solidFill>
                  <a:srgbClr val="0070C0"/>
                </a:solidFill>
              </a:rPr>
              <a:t> </a:t>
            </a:r>
            <a:r>
              <a:rPr lang="sl-SI" sz="1200" b="1" dirty="0" err="1">
                <a:solidFill>
                  <a:srgbClr val="0070C0"/>
                </a:solidFill>
              </a:rPr>
              <a:t>of</a:t>
            </a:r>
            <a:r>
              <a:rPr lang="sl-SI" sz="1200" b="1" dirty="0">
                <a:solidFill>
                  <a:srgbClr val="0070C0"/>
                </a:solidFill>
              </a:rPr>
              <a:t> </a:t>
            </a:r>
            <a:r>
              <a:rPr lang="sl-SI" sz="1200" b="1" dirty="0" smtClean="0">
                <a:solidFill>
                  <a:srgbClr val="0070C0"/>
                </a:solidFill>
              </a:rPr>
              <a:t>Leeds </a:t>
            </a:r>
            <a:endParaRPr lang="sl-SI" sz="1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50887" y="814487"/>
            <a:ext cx="3147793" cy="21236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sl-SI" sz="1200" noProof="1" smtClean="0">
                <a:solidFill>
                  <a:srgbClr val="0070C0"/>
                </a:solidFill>
              </a:rPr>
              <a:t>INTRODUCTION</a:t>
            </a:r>
          </a:p>
          <a:p>
            <a:r>
              <a:rPr lang="en-GB" sz="1200" noProof="1" smtClean="0">
                <a:solidFill>
                  <a:srgbClr val="0070C0"/>
                </a:solidFill>
              </a:rPr>
              <a:t>The Homomonument is a memorial dedicated to lesbians and gays that were persecuted because of their sexuality. The pink triangle was a symbol used during nazism to mark homosexuals.</a:t>
            </a:r>
            <a:endParaRPr lang="sl-SI" sz="1200" noProof="1" smtClean="0">
              <a:solidFill>
                <a:srgbClr val="0070C0"/>
              </a:solidFill>
            </a:endParaRPr>
          </a:p>
          <a:p>
            <a:r>
              <a:rPr lang="sl-SI" sz="1200" noProof="1" smtClean="0">
                <a:solidFill>
                  <a:srgbClr val="0070C0"/>
                </a:solidFill>
              </a:rPr>
              <a:t>Our case study research about every day engagement with the  Homomonument is part of the Qmem project, examining the role of the LGBT+ dedicated monuments in terms of queering space. </a:t>
            </a:r>
            <a:endParaRPr lang="sl-SI" noProof="1">
              <a:solidFill>
                <a:srgbClr val="00206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50887" y="3043540"/>
            <a:ext cx="3147792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000000"/>
                </a:solidFill>
              </a:rPr>
              <a:t>2. AIMS AND OBJECTIVES</a:t>
            </a:r>
          </a:p>
          <a:p>
            <a:r>
              <a:rPr lang="en-GB" sz="1200" dirty="0">
                <a:solidFill>
                  <a:srgbClr val="000000"/>
                </a:solidFill>
              </a:rPr>
              <a:t>What queer memorials mean and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which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emotions</a:t>
            </a:r>
            <a:r>
              <a:rPr lang="sl-SI" sz="1200" dirty="0">
                <a:solidFill>
                  <a:srgbClr val="000000"/>
                </a:solidFill>
              </a:rPr>
              <a:t> do </a:t>
            </a:r>
            <a:r>
              <a:rPr lang="sl-SI" sz="1200" dirty="0" err="1">
                <a:solidFill>
                  <a:srgbClr val="000000"/>
                </a:solidFill>
              </a:rPr>
              <a:t>they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evoke</a:t>
            </a:r>
            <a:r>
              <a:rPr lang="en-GB" sz="1200" dirty="0">
                <a:solidFill>
                  <a:srgbClr val="000000"/>
                </a:solidFill>
              </a:rPr>
              <a:t> to people within and beyond LGBT </a:t>
            </a:r>
            <a:r>
              <a:rPr lang="en-GB" sz="1200" dirty="0" smtClean="0">
                <a:solidFill>
                  <a:srgbClr val="000000"/>
                </a:solidFill>
              </a:rPr>
              <a:t>communities</a:t>
            </a:r>
            <a:r>
              <a:rPr lang="sl-SI" sz="1200" dirty="0" smtClean="0">
                <a:solidFill>
                  <a:srgbClr val="000000"/>
                </a:solidFill>
              </a:rPr>
              <a:t>.</a:t>
            </a:r>
          </a:p>
          <a:p>
            <a:endParaRPr lang="sl-SI" sz="1200" dirty="0">
              <a:solidFill>
                <a:srgbClr val="000000"/>
              </a:solidFill>
            </a:endParaRPr>
          </a:p>
          <a:p>
            <a:r>
              <a:rPr lang="sl-SI" sz="1200" dirty="0" err="1">
                <a:solidFill>
                  <a:srgbClr val="000000"/>
                </a:solidFill>
              </a:rPr>
              <a:t>We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want</a:t>
            </a:r>
            <a:r>
              <a:rPr lang="sl-SI" sz="1200" dirty="0">
                <a:solidFill>
                  <a:srgbClr val="000000"/>
                </a:solidFill>
              </a:rPr>
              <a:t> to </a:t>
            </a:r>
            <a:r>
              <a:rPr lang="sl-SI" sz="1200" dirty="0" err="1">
                <a:solidFill>
                  <a:srgbClr val="000000"/>
                </a:solidFill>
              </a:rPr>
              <a:t>discover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if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the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abstract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construction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of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the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Homomonument</a:t>
            </a:r>
            <a:r>
              <a:rPr lang="sl-SI" sz="1200" dirty="0">
                <a:solidFill>
                  <a:srgbClr val="000000"/>
                </a:solidFill>
              </a:rPr>
              <a:t> is </a:t>
            </a:r>
            <a:r>
              <a:rPr lang="sl-SI" sz="1200" dirty="0" err="1">
                <a:solidFill>
                  <a:srgbClr val="000000"/>
                </a:solidFill>
              </a:rPr>
              <a:t>something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fluid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for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people</a:t>
            </a:r>
            <a:r>
              <a:rPr lang="sl-SI" sz="1200" dirty="0">
                <a:solidFill>
                  <a:srgbClr val="000000"/>
                </a:solidFill>
              </a:rPr>
              <a:t>, so </a:t>
            </a:r>
            <a:r>
              <a:rPr lang="sl-SI" sz="1200" dirty="0" err="1">
                <a:solidFill>
                  <a:srgbClr val="000000"/>
                </a:solidFill>
              </a:rPr>
              <a:t>that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they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dare</a:t>
            </a:r>
            <a:r>
              <a:rPr lang="sl-SI" sz="1200" dirty="0">
                <a:solidFill>
                  <a:srgbClr val="000000"/>
                </a:solidFill>
              </a:rPr>
              <a:t> to </a:t>
            </a:r>
            <a:r>
              <a:rPr lang="sl-SI" sz="1200" dirty="0" err="1">
                <a:solidFill>
                  <a:srgbClr val="000000"/>
                </a:solidFill>
              </a:rPr>
              <a:t>engage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with</a:t>
            </a:r>
            <a:r>
              <a:rPr lang="sl-SI" sz="1200" dirty="0">
                <a:solidFill>
                  <a:srgbClr val="000000"/>
                </a:solidFill>
              </a:rPr>
              <a:t> it, </a:t>
            </a:r>
            <a:r>
              <a:rPr lang="sl-SI" sz="1200" dirty="0" err="1">
                <a:solidFill>
                  <a:srgbClr val="000000"/>
                </a:solidFill>
              </a:rPr>
              <a:t>or</a:t>
            </a:r>
            <a:r>
              <a:rPr lang="sl-SI" sz="1200" dirty="0">
                <a:solidFill>
                  <a:srgbClr val="000000"/>
                </a:solidFill>
              </a:rPr>
              <a:t> is it </a:t>
            </a:r>
            <a:r>
              <a:rPr lang="sl-SI" sz="1200" dirty="0" err="1">
                <a:solidFill>
                  <a:srgbClr val="000000"/>
                </a:solidFill>
              </a:rPr>
              <a:t>mainly</a:t>
            </a:r>
            <a:r>
              <a:rPr lang="sl-SI" sz="1200" dirty="0">
                <a:solidFill>
                  <a:srgbClr val="000000"/>
                </a:solidFill>
              </a:rPr>
              <a:t> a </a:t>
            </a:r>
            <a:r>
              <a:rPr lang="sl-SI" sz="1200" dirty="0" err="1">
                <a:solidFill>
                  <a:srgbClr val="000000"/>
                </a:solidFill>
              </a:rPr>
              <a:t>statical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historical</a:t>
            </a:r>
            <a:r>
              <a:rPr lang="sl-SI" sz="1200" dirty="0">
                <a:solidFill>
                  <a:srgbClr val="000000"/>
                </a:solidFill>
              </a:rPr>
              <a:t> marker </a:t>
            </a:r>
            <a:r>
              <a:rPr lang="sl-SI" sz="1200" dirty="0" err="1">
                <a:solidFill>
                  <a:srgbClr val="000000"/>
                </a:solidFill>
              </a:rPr>
              <a:t>placed</a:t>
            </a:r>
            <a:r>
              <a:rPr lang="sl-SI" sz="1200" dirty="0">
                <a:solidFill>
                  <a:srgbClr val="000000"/>
                </a:solidFill>
              </a:rPr>
              <a:t> in </a:t>
            </a:r>
            <a:r>
              <a:rPr lang="sl-SI" sz="1200" dirty="0" smtClean="0">
                <a:solidFill>
                  <a:srgbClr val="000000"/>
                </a:solidFill>
              </a:rPr>
              <a:t>Amsterdam.</a:t>
            </a:r>
            <a:endParaRPr lang="sl-SI" sz="1200" dirty="0">
              <a:solidFill>
                <a:srgbClr val="00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50887" y="5096710"/>
            <a:ext cx="311627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0070C0"/>
                </a:solidFill>
              </a:rPr>
              <a:t>3. METHODOLOGY</a:t>
            </a:r>
          </a:p>
          <a:p>
            <a:r>
              <a:rPr lang="sl-SI" sz="1200" dirty="0" smtClean="0">
                <a:solidFill>
                  <a:srgbClr val="0070C0"/>
                </a:solidFill>
              </a:rPr>
              <a:t>As </a:t>
            </a:r>
            <a:r>
              <a:rPr lang="sl-SI" sz="1200" dirty="0" err="1" smtClean="0">
                <a:solidFill>
                  <a:srgbClr val="0070C0"/>
                </a:solidFill>
              </a:rPr>
              <a:t>queer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geographers</a:t>
            </a:r>
            <a:r>
              <a:rPr lang="sl-SI" sz="1200" dirty="0" smtClean="0">
                <a:solidFill>
                  <a:srgbClr val="0070C0"/>
                </a:solidFill>
              </a:rPr>
              <a:t>, </a:t>
            </a:r>
            <a:r>
              <a:rPr lang="sl-SI" sz="1200" dirty="0" err="1" smtClean="0">
                <a:solidFill>
                  <a:srgbClr val="0070C0"/>
                </a:solidFill>
              </a:rPr>
              <a:t>we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were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interested</a:t>
            </a:r>
            <a:r>
              <a:rPr lang="sl-SI" sz="1200" dirty="0" smtClean="0">
                <a:solidFill>
                  <a:srgbClr val="0070C0"/>
                </a:solidFill>
              </a:rPr>
              <a:t> in </a:t>
            </a:r>
            <a:r>
              <a:rPr lang="sl-SI" sz="1200" dirty="0" err="1" smtClean="0">
                <a:solidFill>
                  <a:srgbClr val="0070C0"/>
                </a:solidFill>
              </a:rPr>
              <a:t>the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combination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of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qualitative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and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quantitative</a:t>
            </a:r>
            <a:r>
              <a:rPr lang="sl-SI" sz="1200" dirty="0" smtClean="0">
                <a:solidFill>
                  <a:srgbClr val="0070C0"/>
                </a:solidFill>
              </a:rPr>
              <a:t> data.</a:t>
            </a:r>
          </a:p>
          <a:p>
            <a:r>
              <a:rPr lang="sl-SI" sz="1200" dirty="0" err="1" smtClean="0">
                <a:solidFill>
                  <a:srgbClr val="0070C0"/>
                </a:solidFill>
              </a:rPr>
              <a:t>We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collected</a:t>
            </a:r>
            <a:r>
              <a:rPr lang="sl-SI" sz="1200" dirty="0" smtClean="0">
                <a:solidFill>
                  <a:srgbClr val="0070C0"/>
                </a:solidFill>
              </a:rPr>
              <a:t> 344 </a:t>
            </a:r>
            <a:r>
              <a:rPr lang="sl-SI" sz="1200" dirty="0" err="1" smtClean="0">
                <a:solidFill>
                  <a:srgbClr val="0070C0"/>
                </a:solidFill>
              </a:rPr>
              <a:t>survey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responses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and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conducted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several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follow</a:t>
            </a:r>
            <a:r>
              <a:rPr lang="sl-SI" sz="1200" dirty="0" smtClean="0">
                <a:solidFill>
                  <a:srgbClr val="0070C0"/>
                </a:solidFill>
              </a:rPr>
              <a:t>-up </a:t>
            </a:r>
            <a:r>
              <a:rPr lang="sl-SI" sz="1200" dirty="0" err="1" smtClean="0">
                <a:solidFill>
                  <a:srgbClr val="0070C0"/>
                </a:solidFill>
              </a:rPr>
              <a:t>interviews</a:t>
            </a:r>
            <a:endParaRPr lang="sl-SI" sz="1200" dirty="0">
              <a:solidFill>
                <a:srgbClr val="0070C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9173621" y="784913"/>
            <a:ext cx="2882538" cy="36009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0070C0"/>
                </a:solidFill>
              </a:rPr>
              <a:t>S</a:t>
            </a:r>
            <a:r>
              <a:rPr lang="en-US" sz="1200" dirty="0" smtClean="0">
                <a:solidFill>
                  <a:srgbClr val="0070C0"/>
                </a:solidFill>
              </a:rPr>
              <a:t>pace </a:t>
            </a:r>
            <a:r>
              <a:rPr lang="en-US" sz="1200" dirty="0">
                <a:solidFill>
                  <a:srgbClr val="0070C0"/>
                </a:solidFill>
              </a:rPr>
              <a:t>is ‘the arena’ for power relations. </a:t>
            </a:r>
            <a:r>
              <a:rPr lang="sl-SI" sz="1200" dirty="0">
                <a:solidFill>
                  <a:srgbClr val="0070C0"/>
                </a:solidFill>
              </a:rPr>
              <a:t>In </a:t>
            </a:r>
            <a:r>
              <a:rPr lang="sl-SI" sz="1200" dirty="0" err="1">
                <a:solidFill>
                  <a:srgbClr val="0070C0"/>
                </a:solidFill>
              </a:rPr>
              <a:t>the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case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of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the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Homomonument</a:t>
            </a:r>
            <a:r>
              <a:rPr lang="sl-SI" sz="1200" dirty="0">
                <a:solidFill>
                  <a:srgbClr val="0070C0"/>
                </a:solidFill>
              </a:rPr>
              <a:t>, </a:t>
            </a:r>
            <a:r>
              <a:rPr lang="sl-SI" sz="1200" dirty="0" err="1">
                <a:solidFill>
                  <a:srgbClr val="0070C0"/>
                </a:solidFill>
              </a:rPr>
              <a:t>the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latter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can</a:t>
            </a:r>
            <a:r>
              <a:rPr lang="sl-SI" sz="1200" dirty="0">
                <a:solidFill>
                  <a:srgbClr val="0070C0"/>
                </a:solidFill>
              </a:rPr>
              <a:t> be </a:t>
            </a:r>
            <a:r>
              <a:rPr lang="sl-SI" sz="1200" dirty="0" err="1">
                <a:solidFill>
                  <a:srgbClr val="0070C0"/>
                </a:solidFill>
              </a:rPr>
              <a:t>questioned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by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ordinary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people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by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creatively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and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critically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thinking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about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them</a:t>
            </a:r>
            <a:r>
              <a:rPr lang="sl-SI" sz="1200" dirty="0" smtClean="0">
                <a:solidFill>
                  <a:srgbClr val="0070C0"/>
                </a:solidFill>
              </a:rPr>
              <a:t>.</a:t>
            </a:r>
          </a:p>
          <a:p>
            <a:endParaRPr lang="sl-SI" sz="1200" u="sng" dirty="0">
              <a:solidFill>
                <a:srgbClr val="0070C0"/>
              </a:solidFill>
            </a:endParaRPr>
          </a:p>
          <a:p>
            <a:r>
              <a:rPr lang="sl-SI" sz="1200" u="sng" dirty="0">
                <a:solidFill>
                  <a:srgbClr val="0070C0"/>
                </a:solidFill>
              </a:rPr>
              <a:t>Some </a:t>
            </a:r>
            <a:r>
              <a:rPr lang="sl-SI" sz="1200" u="sng" dirty="0" err="1">
                <a:solidFill>
                  <a:srgbClr val="0070C0"/>
                </a:solidFill>
              </a:rPr>
              <a:t>of</a:t>
            </a:r>
            <a:r>
              <a:rPr lang="sl-SI" sz="1200" u="sng" dirty="0">
                <a:solidFill>
                  <a:srgbClr val="0070C0"/>
                </a:solidFill>
              </a:rPr>
              <a:t> </a:t>
            </a:r>
            <a:r>
              <a:rPr lang="sl-SI" sz="1200" u="sng" dirty="0" err="1">
                <a:solidFill>
                  <a:srgbClr val="0070C0"/>
                </a:solidFill>
              </a:rPr>
              <a:t>the</a:t>
            </a:r>
            <a:r>
              <a:rPr lang="sl-SI" sz="1200" u="sng" dirty="0">
                <a:solidFill>
                  <a:srgbClr val="0070C0"/>
                </a:solidFill>
              </a:rPr>
              <a:t> </a:t>
            </a:r>
            <a:r>
              <a:rPr lang="sl-SI" sz="1200" u="sng" dirty="0" err="1">
                <a:solidFill>
                  <a:srgbClr val="0070C0"/>
                </a:solidFill>
              </a:rPr>
              <a:t>survey</a:t>
            </a:r>
            <a:r>
              <a:rPr lang="sl-SI" sz="1200" u="sng" dirty="0">
                <a:solidFill>
                  <a:srgbClr val="0070C0"/>
                </a:solidFill>
              </a:rPr>
              <a:t> </a:t>
            </a:r>
            <a:r>
              <a:rPr lang="sl-SI" sz="1200" u="sng" dirty="0" err="1">
                <a:solidFill>
                  <a:srgbClr val="0070C0"/>
                </a:solidFill>
              </a:rPr>
              <a:t>questions</a:t>
            </a:r>
            <a:r>
              <a:rPr lang="sl-SI" sz="1200" u="sng" dirty="0" smtClean="0">
                <a:solidFill>
                  <a:srgbClr val="0070C0"/>
                </a:solidFill>
              </a:rPr>
              <a:t>:</a:t>
            </a:r>
            <a:r>
              <a:rPr lang="sl-SI" sz="1200" dirty="0" smtClean="0">
                <a:solidFill>
                  <a:srgbClr val="0070C0"/>
                </a:solidFill>
              </a:rPr>
              <a:t> "</a:t>
            </a:r>
            <a:r>
              <a:rPr lang="sl-SI" sz="1200" dirty="0" err="1" smtClean="0">
                <a:solidFill>
                  <a:srgbClr val="0070C0"/>
                </a:solidFill>
              </a:rPr>
              <a:t>Homomonument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>
                <a:solidFill>
                  <a:srgbClr val="0070C0"/>
                </a:solidFill>
              </a:rPr>
              <a:t>is </a:t>
            </a:r>
            <a:r>
              <a:rPr lang="sl-SI" sz="1200" dirty="0" err="1">
                <a:solidFill>
                  <a:srgbClr val="0070C0"/>
                </a:solidFill>
              </a:rPr>
              <a:t>for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everyone</a:t>
            </a:r>
            <a:r>
              <a:rPr lang="sl-SI" sz="1200" dirty="0">
                <a:solidFill>
                  <a:srgbClr val="0070C0"/>
                </a:solidFill>
              </a:rPr>
              <a:t>?",  </a:t>
            </a:r>
          </a:p>
          <a:p>
            <a:r>
              <a:rPr lang="sl-SI" sz="1200" dirty="0" smtClean="0">
                <a:solidFill>
                  <a:srgbClr val="0070C0"/>
                </a:solidFill>
              </a:rPr>
              <a:t>"</a:t>
            </a:r>
            <a:r>
              <a:rPr lang="sl-SI" sz="1200" dirty="0" err="1">
                <a:solidFill>
                  <a:srgbClr val="0070C0"/>
                </a:solidFill>
              </a:rPr>
              <a:t>Should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the</a:t>
            </a:r>
            <a:r>
              <a:rPr lang="sl-SI" sz="1200" dirty="0">
                <a:solidFill>
                  <a:srgbClr val="0070C0"/>
                </a:solidFill>
              </a:rPr>
              <a:t> name </a:t>
            </a:r>
            <a:r>
              <a:rPr lang="sl-SI" sz="1200" dirty="0" err="1">
                <a:solidFill>
                  <a:srgbClr val="0070C0"/>
                </a:solidFill>
              </a:rPr>
              <a:t>Homomonument</a:t>
            </a:r>
            <a:r>
              <a:rPr lang="sl-SI" sz="1200" dirty="0">
                <a:solidFill>
                  <a:srgbClr val="0070C0"/>
                </a:solidFill>
              </a:rPr>
              <a:t> be </a:t>
            </a:r>
            <a:r>
              <a:rPr lang="sl-SI" sz="1200" dirty="0" err="1">
                <a:solidFill>
                  <a:srgbClr val="0070C0"/>
                </a:solidFill>
              </a:rPr>
              <a:t>changed</a:t>
            </a:r>
            <a:r>
              <a:rPr lang="sl-SI" sz="1200" dirty="0">
                <a:solidFill>
                  <a:srgbClr val="0070C0"/>
                </a:solidFill>
              </a:rPr>
              <a:t>?" </a:t>
            </a:r>
            <a:r>
              <a:rPr lang="sl-SI" sz="1200" dirty="0" err="1">
                <a:solidFill>
                  <a:srgbClr val="0070C0"/>
                </a:solidFill>
              </a:rPr>
              <a:t>or</a:t>
            </a:r>
            <a:r>
              <a:rPr lang="sl-SI" sz="1200" dirty="0">
                <a:solidFill>
                  <a:srgbClr val="0070C0"/>
                </a:solidFill>
              </a:rPr>
              <a:t> "How </a:t>
            </a:r>
            <a:r>
              <a:rPr lang="sl-SI" sz="1200" dirty="0" err="1">
                <a:solidFill>
                  <a:srgbClr val="0070C0"/>
                </a:solidFill>
              </a:rPr>
              <a:t>would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you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change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the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Homomonument</a:t>
            </a:r>
            <a:r>
              <a:rPr lang="sl-SI" sz="1200" dirty="0">
                <a:solidFill>
                  <a:srgbClr val="0070C0"/>
                </a:solidFill>
              </a:rPr>
              <a:t>?"  </a:t>
            </a:r>
            <a:r>
              <a:rPr lang="sl-SI" sz="1200" dirty="0" err="1">
                <a:solidFill>
                  <a:srgbClr val="0070C0"/>
                </a:solidFill>
              </a:rPr>
              <a:t>were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asked</a:t>
            </a:r>
            <a:r>
              <a:rPr lang="sl-SI" sz="1200" dirty="0">
                <a:solidFill>
                  <a:srgbClr val="0070C0"/>
                </a:solidFill>
              </a:rPr>
              <a:t> in </a:t>
            </a:r>
            <a:r>
              <a:rPr lang="sl-SI" sz="1200" dirty="0" err="1">
                <a:solidFill>
                  <a:srgbClr val="0070C0"/>
                </a:solidFill>
              </a:rPr>
              <a:t>order</a:t>
            </a:r>
            <a:r>
              <a:rPr lang="sl-SI" sz="1200" dirty="0">
                <a:solidFill>
                  <a:srgbClr val="0070C0"/>
                </a:solidFill>
              </a:rPr>
              <a:t> to </a:t>
            </a:r>
            <a:r>
              <a:rPr lang="sl-SI" sz="1200" dirty="0" err="1">
                <a:solidFill>
                  <a:srgbClr val="0070C0"/>
                </a:solidFill>
              </a:rPr>
              <a:t>examine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critical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thinking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of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people</a:t>
            </a:r>
            <a:r>
              <a:rPr lang="sl-SI" sz="1200" dirty="0">
                <a:solidFill>
                  <a:srgbClr val="0070C0"/>
                </a:solidFill>
              </a:rPr>
              <a:t> at </a:t>
            </a:r>
            <a:r>
              <a:rPr lang="sl-SI" sz="1200" dirty="0" err="1">
                <a:solidFill>
                  <a:srgbClr val="0070C0"/>
                </a:solidFill>
              </a:rPr>
              <a:t>the</a:t>
            </a:r>
            <a:r>
              <a:rPr lang="sl-SI" sz="1200" dirty="0">
                <a:solidFill>
                  <a:srgbClr val="0070C0"/>
                </a:solidFill>
              </a:rPr>
              <a:t> monument</a:t>
            </a:r>
            <a:r>
              <a:rPr lang="sl-SI" sz="1200" dirty="0" smtClean="0">
                <a:solidFill>
                  <a:srgbClr val="0070C0"/>
                </a:solidFill>
              </a:rPr>
              <a:t>.</a:t>
            </a:r>
          </a:p>
          <a:p>
            <a:endParaRPr lang="sl-SI" sz="1200" dirty="0">
              <a:solidFill>
                <a:srgbClr val="0070C0"/>
              </a:solidFill>
            </a:endParaRPr>
          </a:p>
          <a:p>
            <a:r>
              <a:rPr lang="sl-SI" sz="1200" u="sng" dirty="0">
                <a:solidFill>
                  <a:srgbClr val="0070C0"/>
                </a:solidFill>
              </a:rPr>
              <a:t>Major </a:t>
            </a:r>
            <a:r>
              <a:rPr lang="sl-SI" sz="1200" u="sng" dirty="0" err="1">
                <a:solidFill>
                  <a:srgbClr val="0070C0"/>
                </a:solidFill>
              </a:rPr>
              <a:t>challenge</a:t>
            </a:r>
            <a:r>
              <a:rPr lang="sl-SI" sz="1200" u="sng" dirty="0">
                <a:solidFill>
                  <a:srgbClr val="0070C0"/>
                </a:solidFill>
              </a:rPr>
              <a:t>: </a:t>
            </a:r>
          </a:p>
          <a:p>
            <a:r>
              <a:rPr lang="sl-SI" sz="1200" dirty="0" err="1">
                <a:solidFill>
                  <a:srgbClr val="0070C0"/>
                </a:solidFill>
              </a:rPr>
              <a:t>Analysing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demographics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of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participants</a:t>
            </a:r>
            <a:r>
              <a:rPr lang="sl-SI" sz="1200" dirty="0">
                <a:solidFill>
                  <a:srgbClr val="0070C0"/>
                </a:solidFill>
              </a:rPr>
              <a:t>, </a:t>
            </a:r>
            <a:r>
              <a:rPr lang="sl-SI" sz="1200" dirty="0" err="1">
                <a:solidFill>
                  <a:srgbClr val="0070C0"/>
                </a:solidFill>
              </a:rPr>
              <a:t>because</a:t>
            </a:r>
            <a:r>
              <a:rPr lang="sl-SI" sz="1200" dirty="0">
                <a:solidFill>
                  <a:srgbClr val="0070C0"/>
                </a:solidFill>
              </a:rPr>
              <a:t> as </a:t>
            </a:r>
            <a:r>
              <a:rPr lang="sl-SI" sz="1200" dirty="0" err="1">
                <a:solidFill>
                  <a:srgbClr val="0070C0"/>
                </a:solidFill>
              </a:rPr>
              <a:t>queer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scholars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we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>
                <a:solidFill>
                  <a:srgbClr val="0070C0"/>
                </a:solidFill>
              </a:rPr>
              <a:t>believe</a:t>
            </a:r>
            <a:r>
              <a:rPr lang="sl-SI" sz="1200" dirty="0">
                <a:solidFill>
                  <a:srgbClr val="0070C0"/>
                </a:solidFill>
              </a:rPr>
              <a:t> in </a:t>
            </a:r>
            <a:r>
              <a:rPr lang="sl-SI" sz="1200" dirty="0" err="1">
                <a:solidFill>
                  <a:srgbClr val="0070C0"/>
                </a:solidFill>
              </a:rPr>
              <a:t>fluid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identities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that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cannot</a:t>
            </a:r>
            <a:r>
              <a:rPr lang="sl-SI" sz="1200" dirty="0" smtClean="0">
                <a:solidFill>
                  <a:srgbClr val="0070C0"/>
                </a:solidFill>
              </a:rPr>
              <a:t> be </a:t>
            </a:r>
            <a:r>
              <a:rPr lang="sl-SI" sz="1200" dirty="0" err="1" smtClean="0">
                <a:solidFill>
                  <a:srgbClr val="0070C0"/>
                </a:solidFill>
              </a:rPr>
              <a:t>categorized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for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the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quntitative</a:t>
            </a:r>
            <a:r>
              <a:rPr lang="sl-SI" sz="1200" dirty="0" smtClean="0">
                <a:solidFill>
                  <a:srgbClr val="0070C0"/>
                </a:solidFill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</a:rPr>
              <a:t>analysis</a:t>
            </a:r>
            <a:r>
              <a:rPr lang="sl-SI" sz="1200" dirty="0" smtClean="0">
                <a:solidFill>
                  <a:srgbClr val="0070C0"/>
                </a:solidFill>
              </a:rPr>
              <a:t>.</a:t>
            </a:r>
            <a:endParaRPr lang="sl-SI" sz="1200" dirty="0">
              <a:solidFill>
                <a:srgbClr val="0070C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9173621" y="4507789"/>
            <a:ext cx="2882538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rgbClr val="000000"/>
                </a:solidFill>
              </a:rPr>
              <a:t>4. NEXT STEPS</a:t>
            </a:r>
            <a:endParaRPr lang="sl-SI" sz="1200" dirty="0">
              <a:solidFill>
                <a:srgbClr val="000000"/>
              </a:solidFill>
            </a:endParaRPr>
          </a:p>
          <a:p>
            <a:r>
              <a:rPr lang="sl-SI" sz="1200" dirty="0">
                <a:solidFill>
                  <a:srgbClr val="000000"/>
                </a:solidFill>
              </a:rPr>
              <a:t>So far, </a:t>
            </a:r>
            <a:r>
              <a:rPr lang="sl-SI" sz="1200" dirty="0" err="1">
                <a:solidFill>
                  <a:srgbClr val="000000"/>
                </a:solidFill>
              </a:rPr>
              <a:t>the</a:t>
            </a:r>
            <a:r>
              <a:rPr lang="sl-SI" sz="1200" dirty="0">
                <a:solidFill>
                  <a:srgbClr val="000000"/>
                </a:solidFill>
              </a:rPr>
              <a:t> data </a:t>
            </a:r>
            <a:r>
              <a:rPr lang="sl-SI" sz="1200" dirty="0" err="1">
                <a:solidFill>
                  <a:srgbClr val="000000"/>
                </a:solidFill>
              </a:rPr>
              <a:t>and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qualitative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responses</a:t>
            </a:r>
            <a:r>
              <a:rPr lang="sl-SI" sz="1200" dirty="0">
                <a:solidFill>
                  <a:srgbClr val="000000"/>
                </a:solidFill>
              </a:rPr>
              <a:t> are </a:t>
            </a:r>
            <a:r>
              <a:rPr lang="sl-SI" sz="1200" dirty="0" err="1">
                <a:solidFill>
                  <a:srgbClr val="000000"/>
                </a:solidFill>
              </a:rPr>
              <a:t>still</a:t>
            </a:r>
            <a:r>
              <a:rPr lang="sl-SI" sz="1200" dirty="0">
                <a:solidFill>
                  <a:srgbClr val="000000"/>
                </a:solidFill>
              </a:rPr>
              <a:t> in </a:t>
            </a:r>
            <a:r>
              <a:rPr lang="sl-SI" sz="1200" dirty="0" err="1">
                <a:solidFill>
                  <a:srgbClr val="000000"/>
                </a:solidFill>
              </a:rPr>
              <a:t>the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process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of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being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analysed</a:t>
            </a:r>
            <a:r>
              <a:rPr lang="sl-SI" sz="1200" dirty="0">
                <a:solidFill>
                  <a:srgbClr val="000000"/>
                </a:solidFill>
              </a:rPr>
              <a:t>. </a:t>
            </a:r>
            <a:r>
              <a:rPr lang="sl-SI" sz="1200" dirty="0" err="1">
                <a:solidFill>
                  <a:srgbClr val="000000"/>
                </a:solidFill>
              </a:rPr>
              <a:t>We</a:t>
            </a:r>
            <a:r>
              <a:rPr lang="sl-SI" sz="1200" dirty="0">
                <a:solidFill>
                  <a:srgbClr val="000000"/>
                </a:solidFill>
              </a:rPr>
              <a:t> are </a:t>
            </a:r>
            <a:r>
              <a:rPr lang="sl-SI" sz="1200" dirty="0" err="1">
                <a:solidFill>
                  <a:srgbClr val="000000"/>
                </a:solidFill>
              </a:rPr>
              <a:t>focusing</a:t>
            </a:r>
            <a:r>
              <a:rPr lang="sl-SI" sz="1200" dirty="0">
                <a:solidFill>
                  <a:srgbClr val="000000"/>
                </a:solidFill>
              </a:rPr>
              <a:t> on </a:t>
            </a:r>
            <a:r>
              <a:rPr lang="sl-SI" sz="1200" dirty="0" err="1">
                <a:solidFill>
                  <a:srgbClr val="000000"/>
                </a:solidFill>
              </a:rPr>
              <a:t>finding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potential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relationships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between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particular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ways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of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responding</a:t>
            </a:r>
            <a:r>
              <a:rPr lang="sl-SI" sz="1200" dirty="0">
                <a:solidFill>
                  <a:srgbClr val="000000"/>
                </a:solidFill>
              </a:rPr>
              <a:t> to </a:t>
            </a:r>
            <a:r>
              <a:rPr lang="sl-SI" sz="1200" dirty="0" err="1">
                <a:solidFill>
                  <a:srgbClr val="000000"/>
                </a:solidFill>
              </a:rPr>
              <a:t>questions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that</a:t>
            </a:r>
            <a:r>
              <a:rPr lang="sl-SI" sz="1200" dirty="0">
                <a:solidFill>
                  <a:srgbClr val="000000"/>
                </a:solidFill>
              </a:rPr>
              <a:t> test </a:t>
            </a:r>
            <a:r>
              <a:rPr lang="sl-SI" sz="1200" dirty="0" err="1">
                <a:solidFill>
                  <a:srgbClr val="000000"/>
                </a:solidFill>
              </a:rPr>
              <a:t>critical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thinking</a:t>
            </a:r>
            <a:r>
              <a:rPr lang="sl-SI" sz="1200" dirty="0">
                <a:solidFill>
                  <a:srgbClr val="000000"/>
                </a:solidFill>
              </a:rPr>
              <a:t>, </a:t>
            </a:r>
            <a:r>
              <a:rPr lang="sl-SI" sz="1200" dirty="0" err="1">
                <a:solidFill>
                  <a:srgbClr val="000000"/>
                </a:solidFill>
              </a:rPr>
              <a:t>and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>
                <a:solidFill>
                  <a:srgbClr val="000000"/>
                </a:solidFill>
              </a:rPr>
              <a:t>demographic</a:t>
            </a:r>
            <a:r>
              <a:rPr lang="sl-SI" sz="1200" dirty="0">
                <a:solidFill>
                  <a:srgbClr val="000000"/>
                </a:solidFill>
              </a:rPr>
              <a:t> </a:t>
            </a:r>
            <a:r>
              <a:rPr lang="sl-SI" sz="1200" dirty="0" err="1" smtClean="0">
                <a:solidFill>
                  <a:srgbClr val="000000"/>
                </a:solidFill>
              </a:rPr>
              <a:t>characteristics</a:t>
            </a:r>
            <a:r>
              <a:rPr lang="sl-SI" sz="1200" dirty="0">
                <a:solidFill>
                  <a:srgbClr val="0070C0"/>
                </a:solidFill>
              </a:rPr>
              <a:t> </a:t>
            </a:r>
            <a:r>
              <a:rPr lang="sl-SI" sz="1200" dirty="0" smtClean="0">
                <a:solidFill>
                  <a:srgbClr val="000000"/>
                </a:solidFill>
              </a:rPr>
              <a:t>in </a:t>
            </a:r>
            <a:r>
              <a:rPr lang="sl-SI" sz="1200" dirty="0" err="1" smtClean="0">
                <a:solidFill>
                  <a:srgbClr val="000000"/>
                </a:solidFill>
              </a:rPr>
              <a:t>order</a:t>
            </a:r>
            <a:r>
              <a:rPr lang="sl-SI" sz="1200" dirty="0" smtClean="0">
                <a:solidFill>
                  <a:srgbClr val="000000"/>
                </a:solidFill>
              </a:rPr>
              <a:t> to </a:t>
            </a:r>
            <a:r>
              <a:rPr lang="sl-SI" sz="1200" dirty="0" err="1" smtClean="0">
                <a:solidFill>
                  <a:srgbClr val="000000"/>
                </a:solidFill>
              </a:rPr>
              <a:t>reveal</a:t>
            </a:r>
            <a:r>
              <a:rPr lang="sl-SI" sz="1200" dirty="0" smtClean="0">
                <a:solidFill>
                  <a:srgbClr val="000000"/>
                </a:solidFill>
              </a:rPr>
              <a:t> </a:t>
            </a:r>
            <a:r>
              <a:rPr lang="sl-SI" sz="1200" dirty="0" err="1" smtClean="0">
                <a:solidFill>
                  <a:srgbClr val="000000"/>
                </a:solidFill>
              </a:rPr>
              <a:t>potential</a:t>
            </a:r>
            <a:r>
              <a:rPr lang="sl-SI" sz="1200" dirty="0" smtClean="0">
                <a:solidFill>
                  <a:srgbClr val="000000"/>
                </a:solidFill>
              </a:rPr>
              <a:t> </a:t>
            </a:r>
            <a:r>
              <a:rPr lang="sl-SI" sz="1200" dirty="0" err="1" smtClean="0">
                <a:solidFill>
                  <a:srgbClr val="000000"/>
                </a:solidFill>
              </a:rPr>
              <a:t>exclusionary</a:t>
            </a:r>
            <a:r>
              <a:rPr lang="sl-SI" sz="1200" dirty="0" smtClean="0">
                <a:solidFill>
                  <a:srgbClr val="000000"/>
                </a:solidFill>
              </a:rPr>
              <a:t> </a:t>
            </a:r>
            <a:r>
              <a:rPr lang="sl-SI" sz="1200" dirty="0" err="1" smtClean="0">
                <a:solidFill>
                  <a:srgbClr val="000000"/>
                </a:solidFill>
              </a:rPr>
              <a:t>and</a:t>
            </a:r>
            <a:r>
              <a:rPr lang="sl-SI" sz="1200" dirty="0" smtClean="0">
                <a:solidFill>
                  <a:srgbClr val="000000"/>
                </a:solidFill>
              </a:rPr>
              <a:t> </a:t>
            </a:r>
            <a:r>
              <a:rPr lang="sl-SI" sz="1200" dirty="0" err="1" smtClean="0">
                <a:solidFill>
                  <a:srgbClr val="000000"/>
                </a:solidFill>
              </a:rPr>
              <a:t>inclusionary</a:t>
            </a:r>
            <a:r>
              <a:rPr lang="sl-SI" sz="1200" dirty="0" smtClean="0">
                <a:solidFill>
                  <a:srgbClr val="000000"/>
                </a:solidFill>
              </a:rPr>
              <a:t> </a:t>
            </a:r>
            <a:r>
              <a:rPr lang="sl-SI" sz="1200" dirty="0" err="1" smtClean="0">
                <a:solidFill>
                  <a:srgbClr val="000000"/>
                </a:solidFill>
              </a:rPr>
              <a:t>processes</a:t>
            </a:r>
            <a:r>
              <a:rPr lang="sl-SI" sz="12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1928592" y="415581"/>
            <a:ext cx="8303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solidFill>
                  <a:srgbClr val="000308"/>
                </a:solidFill>
              </a:rPr>
              <a:t>A</a:t>
            </a:r>
            <a:r>
              <a:rPr lang="sl-SI" sz="1200" b="1" dirty="0">
                <a:solidFill>
                  <a:srgbClr val="0070C0"/>
                </a:solidFill>
              </a:rPr>
              <a:t> </a:t>
            </a:r>
            <a:r>
              <a:rPr lang="sl-SI" sz="1200" b="1" dirty="0" err="1">
                <a:solidFill>
                  <a:srgbClr val="000308"/>
                </a:solidFill>
              </a:rPr>
              <a:t>Case</a:t>
            </a:r>
            <a:r>
              <a:rPr lang="sl-SI" sz="1200" b="1" dirty="0">
                <a:solidFill>
                  <a:srgbClr val="000308"/>
                </a:solidFill>
              </a:rPr>
              <a:t> </a:t>
            </a:r>
            <a:r>
              <a:rPr lang="sl-SI" sz="1200" b="1" dirty="0" err="1">
                <a:solidFill>
                  <a:srgbClr val="000308"/>
                </a:solidFill>
              </a:rPr>
              <a:t>study</a:t>
            </a:r>
            <a:r>
              <a:rPr lang="sl-SI" sz="1200" b="1" dirty="0">
                <a:solidFill>
                  <a:srgbClr val="000308"/>
                </a:solidFill>
              </a:rPr>
              <a:t> </a:t>
            </a:r>
            <a:r>
              <a:rPr lang="sl-SI" sz="1200" b="1" dirty="0" err="1">
                <a:solidFill>
                  <a:srgbClr val="000308"/>
                </a:solidFill>
              </a:rPr>
              <a:t>of</a:t>
            </a:r>
            <a:r>
              <a:rPr lang="sl-SI" sz="1200" b="1" dirty="0">
                <a:solidFill>
                  <a:srgbClr val="000308"/>
                </a:solidFill>
              </a:rPr>
              <a:t> </a:t>
            </a:r>
            <a:r>
              <a:rPr lang="sl-SI" sz="1200" b="1" dirty="0" err="1">
                <a:solidFill>
                  <a:srgbClr val="000308"/>
                </a:solidFill>
              </a:rPr>
              <a:t>the</a:t>
            </a:r>
            <a:r>
              <a:rPr lang="sl-SI" sz="1200" b="1" dirty="0">
                <a:solidFill>
                  <a:srgbClr val="000308"/>
                </a:solidFill>
              </a:rPr>
              <a:t> </a:t>
            </a:r>
            <a:r>
              <a:rPr lang="sl-SI" sz="1200" b="1" dirty="0" err="1">
                <a:solidFill>
                  <a:srgbClr val="000308"/>
                </a:solidFill>
              </a:rPr>
              <a:t>Homomonument</a:t>
            </a:r>
            <a:r>
              <a:rPr lang="sl-SI" sz="1200" b="1" dirty="0">
                <a:solidFill>
                  <a:srgbClr val="000308"/>
                </a:solidFill>
              </a:rPr>
              <a:t>, a part </a:t>
            </a:r>
            <a:r>
              <a:rPr lang="sl-SI" sz="1200" b="1" dirty="0" err="1">
                <a:solidFill>
                  <a:srgbClr val="000308"/>
                </a:solidFill>
              </a:rPr>
              <a:t>of</a:t>
            </a:r>
            <a:r>
              <a:rPr lang="sl-SI" sz="1200" b="1" dirty="0">
                <a:solidFill>
                  <a:srgbClr val="000308"/>
                </a:solidFill>
              </a:rPr>
              <a:t> </a:t>
            </a:r>
            <a:r>
              <a:rPr lang="sl-SI" sz="1200" b="1" dirty="0" err="1">
                <a:solidFill>
                  <a:srgbClr val="000308"/>
                </a:solidFill>
              </a:rPr>
              <a:t>the</a:t>
            </a:r>
            <a:r>
              <a:rPr lang="sl-SI" sz="1200" b="1" dirty="0">
                <a:solidFill>
                  <a:srgbClr val="000308"/>
                </a:solidFill>
              </a:rPr>
              <a:t> </a:t>
            </a:r>
            <a:r>
              <a:rPr lang="sl-SI" sz="1200" b="1" dirty="0" err="1">
                <a:solidFill>
                  <a:srgbClr val="000308"/>
                </a:solidFill>
              </a:rPr>
              <a:t>research</a:t>
            </a:r>
            <a:r>
              <a:rPr lang="sl-SI" sz="1200" b="1" dirty="0">
                <a:solidFill>
                  <a:srgbClr val="000308"/>
                </a:solidFill>
              </a:rPr>
              <a:t> </a:t>
            </a:r>
            <a:r>
              <a:rPr lang="sl-SI" sz="1200" b="1" dirty="0" err="1">
                <a:solidFill>
                  <a:srgbClr val="000308"/>
                </a:solidFill>
              </a:rPr>
              <a:t>project</a:t>
            </a:r>
            <a:r>
              <a:rPr lang="sl-SI" sz="1200" b="1" dirty="0">
                <a:solidFill>
                  <a:srgbClr val="000308"/>
                </a:solidFill>
              </a:rPr>
              <a:t> </a:t>
            </a:r>
            <a:r>
              <a:rPr lang="sl-SI" sz="1200" b="1" i="1" dirty="0" err="1">
                <a:solidFill>
                  <a:srgbClr val="000308"/>
                </a:solidFill>
              </a:rPr>
              <a:t>Queer</a:t>
            </a:r>
            <a:r>
              <a:rPr lang="sl-SI" sz="1200" b="1" i="1" dirty="0">
                <a:solidFill>
                  <a:srgbClr val="000308"/>
                </a:solidFill>
              </a:rPr>
              <a:t> </a:t>
            </a:r>
            <a:r>
              <a:rPr lang="sl-SI" sz="1200" b="1" i="1" dirty="0" err="1">
                <a:solidFill>
                  <a:srgbClr val="000308"/>
                </a:solidFill>
              </a:rPr>
              <a:t>Memorials</a:t>
            </a:r>
            <a:r>
              <a:rPr lang="sl-SI" sz="1200" b="1" i="1" dirty="0">
                <a:solidFill>
                  <a:srgbClr val="000308"/>
                </a:solidFill>
              </a:rPr>
              <a:t>: </a:t>
            </a:r>
            <a:r>
              <a:rPr lang="sl-SI" sz="1200" b="1" i="1" dirty="0" err="1">
                <a:solidFill>
                  <a:srgbClr val="000308"/>
                </a:solidFill>
              </a:rPr>
              <a:t>Internaational</a:t>
            </a:r>
            <a:r>
              <a:rPr lang="sl-SI" sz="1200" b="1" i="1" dirty="0">
                <a:solidFill>
                  <a:srgbClr val="000308"/>
                </a:solidFill>
              </a:rPr>
              <a:t> </a:t>
            </a:r>
            <a:r>
              <a:rPr lang="sl-SI" sz="1200" b="1" i="1" dirty="0" err="1">
                <a:solidFill>
                  <a:srgbClr val="000308"/>
                </a:solidFill>
              </a:rPr>
              <a:t>Comparative</a:t>
            </a:r>
            <a:r>
              <a:rPr lang="sl-SI" sz="1200" b="1" i="1" dirty="0">
                <a:solidFill>
                  <a:srgbClr val="000308"/>
                </a:solidFill>
              </a:rPr>
              <a:t> </a:t>
            </a:r>
            <a:r>
              <a:rPr lang="sl-SI" sz="1200" b="1" i="1" dirty="0" err="1">
                <a:solidFill>
                  <a:srgbClr val="000308"/>
                </a:solidFill>
              </a:rPr>
              <a:t>Perspectives</a:t>
            </a:r>
            <a:r>
              <a:rPr lang="sl-SI" sz="1200" b="1" i="1" dirty="0">
                <a:solidFill>
                  <a:srgbClr val="000308"/>
                </a:solidFill>
              </a:rPr>
              <a:t> </a:t>
            </a:r>
            <a:r>
              <a:rPr lang="sl-SI" sz="1200" b="1" i="1" dirty="0" smtClean="0">
                <a:solidFill>
                  <a:srgbClr val="000308"/>
                </a:solidFill>
              </a:rPr>
              <a:t>   on </a:t>
            </a:r>
            <a:r>
              <a:rPr lang="sl-SI" sz="1200" b="1" i="1" dirty="0" err="1">
                <a:solidFill>
                  <a:srgbClr val="000308"/>
                </a:solidFill>
              </a:rPr>
              <a:t>Sexual</a:t>
            </a:r>
            <a:r>
              <a:rPr lang="sl-SI" sz="1200" b="1" i="1" dirty="0">
                <a:solidFill>
                  <a:srgbClr val="000308"/>
                </a:solidFill>
              </a:rPr>
              <a:t> </a:t>
            </a:r>
            <a:r>
              <a:rPr lang="sl-SI" sz="1200" b="1" i="1" dirty="0" err="1">
                <a:solidFill>
                  <a:srgbClr val="000308"/>
                </a:solidFill>
              </a:rPr>
              <a:t>Diversity</a:t>
            </a:r>
            <a:r>
              <a:rPr lang="sl-SI" sz="1200" b="1" i="1" dirty="0">
                <a:solidFill>
                  <a:srgbClr val="000308"/>
                </a:solidFill>
              </a:rPr>
              <a:t> </a:t>
            </a:r>
            <a:r>
              <a:rPr lang="sl-SI" sz="1200" b="1" i="1" dirty="0" err="1">
                <a:solidFill>
                  <a:srgbClr val="000308"/>
                </a:solidFill>
              </a:rPr>
              <a:t>and</a:t>
            </a:r>
            <a:r>
              <a:rPr lang="sl-SI" sz="1200" b="1" i="1" dirty="0">
                <a:solidFill>
                  <a:srgbClr val="000308"/>
                </a:solidFill>
              </a:rPr>
              <a:t> Social </a:t>
            </a:r>
            <a:r>
              <a:rPr lang="sl-SI" sz="1200" b="1" i="1" dirty="0" err="1">
                <a:solidFill>
                  <a:srgbClr val="000308"/>
                </a:solidFill>
              </a:rPr>
              <a:t>Inclusivity</a:t>
            </a:r>
            <a:r>
              <a:rPr lang="sl-SI" sz="1200" b="1" i="1" dirty="0">
                <a:solidFill>
                  <a:srgbClr val="000308"/>
                </a:solidFill>
              </a:rPr>
              <a:t> (</a:t>
            </a:r>
            <a:r>
              <a:rPr lang="sl-SI" sz="1200" b="1" i="1" dirty="0" err="1">
                <a:solidFill>
                  <a:srgbClr val="000308"/>
                </a:solidFill>
              </a:rPr>
              <a:t>Qmem</a:t>
            </a:r>
            <a:r>
              <a:rPr lang="sl-SI" sz="1200" b="1" i="1" dirty="0">
                <a:solidFill>
                  <a:srgbClr val="000308"/>
                </a:solidFill>
              </a:rPr>
              <a:t>)</a:t>
            </a:r>
            <a:r>
              <a:rPr lang="sl-SI" sz="5400" dirty="0">
                <a:solidFill>
                  <a:srgbClr val="0070C0"/>
                </a:solidFill>
              </a:rPr>
              <a:t/>
            </a:r>
            <a:br>
              <a:rPr lang="sl-SI" sz="5400" dirty="0">
                <a:solidFill>
                  <a:srgbClr val="0070C0"/>
                </a:solidFill>
              </a:rPr>
            </a:b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49730" y="6443549"/>
            <a:ext cx="343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000000"/>
                </a:solidFill>
                <a:hlinkClick r:id="rId6"/>
              </a:rPr>
              <a:t>https://queermemorials.leeds.ac.uk</a:t>
            </a:r>
            <a:endParaRPr lang="sl-SI" sz="1600" b="1" dirty="0">
              <a:solidFill>
                <a:srgbClr val="000000"/>
              </a:solidFill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11" y="6334980"/>
            <a:ext cx="1958548" cy="4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vimeo.com/347626414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70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Reference list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Pellegrini, A. 2002. Consuming Lifestyle: Commodity Capitalism and Transformations in Gay Identity. In: Cruz-</a:t>
            </a:r>
            <a:r>
              <a:rPr lang="en-US" sz="2000" dirty="0" err="1">
                <a:solidFill>
                  <a:srgbClr val="0070C0"/>
                </a:solidFill>
              </a:rPr>
              <a:t>Malave</a:t>
            </a:r>
            <a:r>
              <a:rPr lang="en-US" sz="2000" dirty="0">
                <a:solidFill>
                  <a:srgbClr val="0070C0"/>
                </a:solidFill>
              </a:rPr>
              <a:t>, A., </a:t>
            </a:r>
            <a:r>
              <a:rPr lang="en-US" sz="2000" dirty="0" err="1">
                <a:solidFill>
                  <a:srgbClr val="0070C0"/>
                </a:solidFill>
              </a:rPr>
              <a:t>Manalansan</a:t>
            </a:r>
            <a:r>
              <a:rPr lang="en-US" sz="2000" dirty="0">
                <a:solidFill>
                  <a:srgbClr val="0070C0"/>
                </a:solidFill>
              </a:rPr>
              <a:t>, M. eds. Queer Globalizations: Citizenship and the Afterlife of Colonialism. New York: New York University Press, pp.134-149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en-US" sz="2000" dirty="0">
                <a:solidFill>
                  <a:srgbClr val="0070C0"/>
                </a:solidFill>
              </a:rPr>
              <a:t>Mitchell, D. 2000. Sex and Sexuality: The cultural politics and political geography of liberation. In: Mitchell, D, Cultural Geography: A Critical Introduction. pp.171-198. Oxford: </a:t>
            </a:r>
            <a:r>
              <a:rPr lang="en-US" sz="2000" dirty="0" err="1" smtClean="0">
                <a:solidFill>
                  <a:srgbClr val="0070C0"/>
                </a:solidFill>
              </a:rPr>
              <a:t>Blackwe</a:t>
            </a:r>
            <a:r>
              <a:rPr lang="sl-SI" sz="2000" dirty="0" err="1" smtClean="0">
                <a:solidFill>
                  <a:srgbClr val="0070C0"/>
                </a:solidFill>
              </a:rPr>
              <a:t>ll</a:t>
            </a:r>
            <a:endParaRPr lang="sl-SI" sz="2000" dirty="0" smtClean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Bennett, J. 2010. Vibrant Matter: a political ecology of things. Durham: Duke University Press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sl-SI" sz="2000" dirty="0" smtClean="0">
              <a:solidFill>
                <a:srgbClr val="0070C0"/>
              </a:solidFill>
            </a:endParaRPr>
          </a:p>
          <a:p>
            <a:endParaRPr lang="sl-SI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0070C0"/>
                </a:solidFill>
              </a:rPr>
              <a:t>About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myself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2351315"/>
            <a:ext cx="10752909" cy="3825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Tilen Kolar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0070C0"/>
                </a:solidFill>
              </a:rPr>
              <a:t>University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of</a:t>
            </a:r>
            <a:r>
              <a:rPr lang="sl-SI" dirty="0" smtClean="0">
                <a:solidFill>
                  <a:srgbClr val="0070C0"/>
                </a:solidFill>
              </a:rPr>
              <a:t> Leeds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2nd </a:t>
            </a:r>
            <a:r>
              <a:rPr lang="sl-SI" dirty="0" err="1" smtClean="0">
                <a:solidFill>
                  <a:srgbClr val="0070C0"/>
                </a:solidFill>
              </a:rPr>
              <a:t>Year</a:t>
            </a:r>
            <a:r>
              <a:rPr lang="sl-SI" dirty="0" smtClean="0">
                <a:solidFill>
                  <a:srgbClr val="0070C0"/>
                </a:solidFill>
              </a:rPr>
              <a:t> BA </a:t>
            </a:r>
            <a:r>
              <a:rPr lang="sl-SI" dirty="0" err="1" smtClean="0">
                <a:solidFill>
                  <a:srgbClr val="0070C0"/>
                </a:solidFill>
              </a:rPr>
              <a:t>Economics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and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Geography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err="1" smtClean="0">
                <a:solidFill>
                  <a:srgbClr val="0070C0"/>
                </a:solidFill>
              </a:rPr>
              <a:t>Laidlaw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Scholar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err="1" smtClean="0">
                <a:solidFill>
                  <a:srgbClr val="0070C0"/>
                </a:solidFill>
              </a:rPr>
              <a:t>Slovenia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  <a:hlinkClick r:id="rId2"/>
              </a:rPr>
              <a:t>gy18tk@leeds.ac.uk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+38631822440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0070C0"/>
                </a:solidFill>
              </a:rPr>
              <a:t>Instagram</a:t>
            </a:r>
            <a:r>
              <a:rPr lang="sl-SI" dirty="0" smtClean="0">
                <a:solidFill>
                  <a:srgbClr val="0070C0"/>
                </a:solidFill>
              </a:rPr>
              <a:t>: </a:t>
            </a:r>
            <a:r>
              <a:rPr lang="sl-SI" dirty="0" err="1" smtClean="0">
                <a:solidFill>
                  <a:srgbClr val="0070C0"/>
                </a:solidFill>
              </a:rPr>
              <a:t>tilen</a:t>
            </a:r>
            <a:r>
              <a:rPr lang="sl-SI" dirty="0" smtClean="0">
                <a:solidFill>
                  <a:srgbClr val="0070C0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8737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240" y="513171"/>
            <a:ext cx="10515600" cy="1325563"/>
          </a:xfrm>
        </p:spPr>
        <p:txBody>
          <a:bodyPr/>
          <a:lstStyle/>
          <a:p>
            <a:r>
              <a:rPr lang="sl-SI" dirty="0" err="1" smtClean="0">
                <a:solidFill>
                  <a:srgbClr val="0070C0"/>
                </a:solidFill>
              </a:rPr>
              <a:t>Activity</a:t>
            </a:r>
            <a:r>
              <a:rPr lang="sl-SI" dirty="0" smtClean="0">
                <a:solidFill>
                  <a:srgbClr val="0070C0"/>
                </a:solidFill>
              </a:rPr>
              <a:t> 1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7240" y="21931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err="1" smtClean="0">
                <a:solidFill>
                  <a:srgbClr val="0070C0"/>
                </a:solidFill>
              </a:rPr>
              <a:t>Imagine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you</a:t>
            </a:r>
            <a:r>
              <a:rPr lang="sl-SI" dirty="0" smtClean="0">
                <a:solidFill>
                  <a:srgbClr val="0070C0"/>
                </a:solidFill>
              </a:rPr>
              <a:t> are a </a:t>
            </a:r>
            <a:r>
              <a:rPr lang="sl-SI" dirty="0" err="1" smtClean="0">
                <a:solidFill>
                  <a:srgbClr val="0070C0"/>
                </a:solidFill>
              </a:rPr>
              <a:t>group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of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artists</a:t>
            </a:r>
            <a:r>
              <a:rPr lang="sl-SI" dirty="0" smtClean="0">
                <a:solidFill>
                  <a:srgbClr val="0070C0"/>
                </a:solidFill>
              </a:rPr>
              <a:t>. Leeds </a:t>
            </a:r>
            <a:r>
              <a:rPr lang="sl-SI" dirty="0" err="1" smtClean="0">
                <a:solidFill>
                  <a:srgbClr val="0070C0"/>
                </a:solidFill>
              </a:rPr>
              <a:t>City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Council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has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commissioned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you</a:t>
            </a:r>
            <a:r>
              <a:rPr lang="sl-SI" dirty="0" smtClean="0">
                <a:solidFill>
                  <a:srgbClr val="0070C0"/>
                </a:solidFill>
              </a:rPr>
              <a:t> to design </a:t>
            </a:r>
            <a:r>
              <a:rPr lang="sl-SI" dirty="0" err="1" smtClean="0">
                <a:solidFill>
                  <a:srgbClr val="0070C0"/>
                </a:solidFill>
              </a:rPr>
              <a:t>and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situate</a:t>
            </a:r>
            <a:r>
              <a:rPr lang="sl-SI" dirty="0" smtClean="0">
                <a:solidFill>
                  <a:srgbClr val="0070C0"/>
                </a:solidFill>
              </a:rPr>
              <a:t> a monument </a:t>
            </a:r>
            <a:r>
              <a:rPr lang="sl-SI" dirty="0" err="1" smtClean="0">
                <a:solidFill>
                  <a:srgbClr val="0070C0"/>
                </a:solidFill>
              </a:rPr>
              <a:t>dedicated</a:t>
            </a:r>
            <a:r>
              <a:rPr lang="sl-SI" dirty="0" smtClean="0">
                <a:solidFill>
                  <a:srgbClr val="0070C0"/>
                </a:solidFill>
              </a:rPr>
              <a:t> to </a:t>
            </a:r>
            <a:r>
              <a:rPr lang="sl-SI" dirty="0" err="1" smtClean="0">
                <a:solidFill>
                  <a:srgbClr val="0070C0"/>
                </a:solidFill>
              </a:rPr>
              <a:t>the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queer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community</a:t>
            </a:r>
            <a:r>
              <a:rPr lang="sl-SI" dirty="0" smtClean="0">
                <a:solidFill>
                  <a:srgbClr val="0070C0"/>
                </a:solidFill>
              </a:rPr>
              <a:t>. </a:t>
            </a:r>
            <a:r>
              <a:rPr lang="sl-SI" dirty="0" err="1" smtClean="0">
                <a:solidFill>
                  <a:srgbClr val="0070C0"/>
                </a:solidFill>
              </a:rPr>
              <a:t>Using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modelling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clay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and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maps</a:t>
            </a:r>
            <a:r>
              <a:rPr lang="sl-SI" dirty="0" smtClean="0">
                <a:solidFill>
                  <a:srgbClr val="0070C0"/>
                </a:solidFill>
              </a:rPr>
              <a:t>, </a:t>
            </a:r>
            <a:r>
              <a:rPr lang="sl-SI" dirty="0" err="1" smtClean="0">
                <a:solidFill>
                  <a:srgbClr val="0070C0"/>
                </a:solidFill>
              </a:rPr>
              <a:t>try</a:t>
            </a:r>
            <a:r>
              <a:rPr lang="sl-SI" dirty="0" smtClean="0">
                <a:solidFill>
                  <a:srgbClr val="0070C0"/>
                </a:solidFill>
              </a:rPr>
              <a:t> to design </a:t>
            </a:r>
            <a:r>
              <a:rPr lang="sl-SI" err="1" smtClean="0">
                <a:solidFill>
                  <a:srgbClr val="0070C0"/>
                </a:solidFill>
              </a:rPr>
              <a:t>and</a:t>
            </a:r>
            <a:r>
              <a:rPr lang="sl-SI">
                <a:solidFill>
                  <a:srgbClr val="0070C0"/>
                </a:solidFill>
              </a:rPr>
              <a:t> </a:t>
            </a:r>
            <a:r>
              <a:rPr lang="sl-SI" smtClean="0">
                <a:solidFill>
                  <a:srgbClr val="0070C0"/>
                </a:solidFill>
              </a:rPr>
              <a:t>situ </a:t>
            </a:r>
            <a:r>
              <a:rPr lang="sl-SI" dirty="0" err="1" smtClean="0">
                <a:solidFill>
                  <a:srgbClr val="0070C0"/>
                </a:solidFill>
              </a:rPr>
              <a:t>such</a:t>
            </a:r>
            <a:r>
              <a:rPr lang="sl-SI" dirty="0" smtClean="0">
                <a:solidFill>
                  <a:srgbClr val="0070C0"/>
                </a:solidFill>
              </a:rPr>
              <a:t> a monument. 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0070C0"/>
                </a:solidFill>
              </a:rPr>
              <a:t>Capitalism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and</a:t>
            </a:r>
            <a:r>
              <a:rPr lang="sl-SI" dirty="0" smtClean="0">
                <a:solidFill>
                  <a:srgbClr val="0070C0"/>
                </a:solidFill>
              </a:rPr>
              <a:t> LGBT+ </a:t>
            </a:r>
            <a:r>
              <a:rPr lang="sl-SI" dirty="0" err="1" smtClean="0">
                <a:solidFill>
                  <a:srgbClr val="0070C0"/>
                </a:solidFill>
              </a:rPr>
              <a:t>Identity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Politics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6442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Human </a:t>
            </a:r>
            <a:r>
              <a:rPr lang="sl-SI" dirty="0" err="1" smtClean="0">
                <a:solidFill>
                  <a:srgbClr val="0070C0"/>
                </a:solidFill>
              </a:rPr>
              <a:t>Capital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Theory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err="1" smtClean="0">
                <a:solidFill>
                  <a:srgbClr val="0070C0"/>
                </a:solidFill>
              </a:rPr>
              <a:t>Promise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of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the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authentic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self</a:t>
            </a:r>
            <a:r>
              <a:rPr lang="sl-SI" dirty="0" smtClean="0">
                <a:solidFill>
                  <a:srgbClr val="0070C0"/>
                </a:solidFill>
              </a:rPr>
              <a:t> at </a:t>
            </a:r>
            <a:r>
              <a:rPr lang="sl-SI" dirty="0" err="1" smtClean="0">
                <a:solidFill>
                  <a:srgbClr val="0070C0"/>
                </a:solidFill>
              </a:rPr>
              <a:t>the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point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of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consumption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err="1" smtClean="0">
                <a:solidFill>
                  <a:srgbClr val="0070C0"/>
                </a:solidFill>
              </a:rPr>
              <a:t>Inequalities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within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the</a:t>
            </a:r>
            <a:r>
              <a:rPr lang="sl-SI" dirty="0" smtClean="0">
                <a:solidFill>
                  <a:srgbClr val="0070C0"/>
                </a:solidFill>
              </a:rPr>
              <a:t> LGBT+ </a:t>
            </a:r>
            <a:r>
              <a:rPr lang="sl-SI" dirty="0" err="1" smtClean="0">
                <a:solidFill>
                  <a:srgbClr val="0070C0"/>
                </a:solidFill>
              </a:rPr>
              <a:t>community</a:t>
            </a:r>
            <a:endParaRPr lang="sl-S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Dominance </a:t>
            </a:r>
            <a:r>
              <a:rPr lang="sl-SI" dirty="0" err="1" smtClean="0">
                <a:solidFill>
                  <a:srgbClr val="0070C0"/>
                </a:solidFill>
              </a:rPr>
              <a:t>of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middle</a:t>
            </a:r>
            <a:r>
              <a:rPr lang="sl-SI" dirty="0" err="1">
                <a:solidFill>
                  <a:srgbClr val="0070C0"/>
                </a:solidFill>
              </a:rPr>
              <a:t>-</a:t>
            </a:r>
            <a:r>
              <a:rPr lang="sl-SI" dirty="0" err="1" smtClean="0">
                <a:solidFill>
                  <a:srgbClr val="0070C0"/>
                </a:solidFill>
              </a:rPr>
              <a:t>class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white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gay</a:t>
            </a:r>
            <a:r>
              <a:rPr lang="sl-SI" dirty="0" smtClean="0">
                <a:solidFill>
                  <a:srgbClr val="0070C0"/>
                </a:solidFill>
              </a:rPr>
              <a:t> men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0070C0"/>
                </a:solidFill>
              </a:rPr>
              <a:t>Gentrification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of</a:t>
            </a:r>
            <a:r>
              <a:rPr lang="sl-SI" dirty="0" smtClean="0">
                <a:solidFill>
                  <a:srgbClr val="0070C0"/>
                </a:solidFill>
              </a:rPr>
              <a:t> LGBT+ </a:t>
            </a:r>
            <a:r>
              <a:rPr lang="sl-SI" dirty="0" err="1" smtClean="0">
                <a:solidFill>
                  <a:srgbClr val="0070C0"/>
                </a:solidFill>
              </a:rPr>
              <a:t>spaces</a:t>
            </a:r>
            <a:r>
              <a:rPr lang="sl-SI" dirty="0" smtClean="0">
                <a:solidFill>
                  <a:srgbClr val="0070C0"/>
                </a:solidFill>
              </a:rPr>
              <a:t> – is it </a:t>
            </a:r>
            <a:r>
              <a:rPr lang="sl-SI" dirty="0" err="1" smtClean="0">
                <a:solidFill>
                  <a:srgbClr val="0070C0"/>
                </a:solidFill>
              </a:rPr>
              <a:t>unqueer</a:t>
            </a:r>
            <a:r>
              <a:rPr lang="sl-SI" dirty="0" smtClean="0">
                <a:solidFill>
                  <a:srgbClr val="0070C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372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5617" y="1689463"/>
            <a:ext cx="10515600" cy="532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>
                <a:solidFill>
                  <a:srgbClr val="0070C0"/>
                </a:solidFill>
              </a:rPr>
              <a:t>Human </a:t>
            </a:r>
            <a:r>
              <a:rPr lang="sl-SI" sz="2800" dirty="0" err="1" smtClean="0">
                <a:solidFill>
                  <a:srgbClr val="0070C0"/>
                </a:solidFill>
              </a:rPr>
              <a:t>capital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theory</a:t>
            </a:r>
            <a:r>
              <a:rPr lang="sl-SI" sz="2800" dirty="0" smtClean="0">
                <a:solidFill>
                  <a:srgbClr val="0070C0"/>
                </a:solidFill>
              </a:rPr>
              <a:t>, </a:t>
            </a:r>
            <a:r>
              <a:rPr lang="sl-SI" sz="2800" dirty="0" err="1" smtClean="0">
                <a:solidFill>
                  <a:srgbClr val="0070C0"/>
                </a:solidFill>
              </a:rPr>
              <a:t>promise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of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the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authentic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self</a:t>
            </a:r>
            <a:r>
              <a:rPr lang="sl-SI" sz="2800" dirty="0" smtClean="0">
                <a:solidFill>
                  <a:srgbClr val="0070C0"/>
                </a:solidFill>
              </a:rPr>
              <a:t> at </a:t>
            </a:r>
            <a:r>
              <a:rPr lang="sl-SI" sz="2800" dirty="0" err="1" smtClean="0">
                <a:solidFill>
                  <a:srgbClr val="0070C0"/>
                </a:solidFill>
              </a:rPr>
              <a:t>the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point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of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consumption</a:t>
            </a:r>
            <a:r>
              <a:rPr lang="sl-SI" sz="2800" dirty="0" smtClean="0">
                <a:solidFill>
                  <a:srgbClr val="0070C0"/>
                </a:solidFill>
              </a:rPr>
              <a:t> – </a:t>
            </a:r>
            <a:r>
              <a:rPr lang="sl-SI" sz="2800" dirty="0" err="1" smtClean="0">
                <a:solidFill>
                  <a:srgbClr val="0070C0"/>
                </a:solidFill>
              </a:rPr>
              <a:t>basis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for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the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inequalities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within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the</a:t>
            </a:r>
            <a:r>
              <a:rPr lang="sl-SI" sz="2800" dirty="0" smtClean="0">
                <a:solidFill>
                  <a:srgbClr val="0070C0"/>
                </a:solidFill>
              </a:rPr>
              <a:t> LGBT </a:t>
            </a:r>
            <a:r>
              <a:rPr lang="sl-SI" sz="2800" dirty="0" err="1" smtClean="0">
                <a:solidFill>
                  <a:srgbClr val="0070C0"/>
                </a:solidFill>
              </a:rPr>
              <a:t>community</a:t>
            </a:r>
            <a:r>
              <a:rPr lang="sl-SI" sz="2800" dirty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Pellegrini</a:t>
            </a:r>
            <a:r>
              <a:rPr lang="sl-SI" sz="2800" dirty="0" smtClean="0">
                <a:solidFill>
                  <a:srgbClr val="0070C0"/>
                </a:solidFill>
              </a:rPr>
              <a:t> (2002)   </a:t>
            </a:r>
            <a:br>
              <a:rPr lang="sl-SI" sz="2800" dirty="0" smtClean="0">
                <a:solidFill>
                  <a:srgbClr val="0070C0"/>
                </a:solidFill>
              </a:rPr>
            </a:br>
            <a:endParaRPr lang="sl-SI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Rezultat iskanja slik za lgbt and capitali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48" y="2641010"/>
            <a:ext cx="4805098" cy="348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                                   ????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Rezultat iskanja slik za lgbt and capit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22" y="2084069"/>
            <a:ext cx="5921829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308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sz="2700" dirty="0" err="1" smtClean="0">
                <a:solidFill>
                  <a:srgbClr val="0070C0"/>
                </a:solidFill>
              </a:rPr>
              <a:t>Gentrification</a:t>
            </a:r>
            <a:r>
              <a:rPr lang="sl-SI" sz="2700" dirty="0" smtClean="0">
                <a:solidFill>
                  <a:srgbClr val="0070C0"/>
                </a:solidFill>
              </a:rPr>
              <a:t> </a:t>
            </a:r>
            <a:r>
              <a:rPr lang="sl-SI" sz="2700" dirty="0" err="1" smtClean="0">
                <a:solidFill>
                  <a:srgbClr val="0070C0"/>
                </a:solidFill>
              </a:rPr>
              <a:t>of</a:t>
            </a:r>
            <a:r>
              <a:rPr lang="sl-SI" sz="2700" dirty="0" smtClean="0">
                <a:solidFill>
                  <a:srgbClr val="0070C0"/>
                </a:solidFill>
              </a:rPr>
              <a:t> LGBT+ </a:t>
            </a:r>
            <a:r>
              <a:rPr lang="sl-SI" sz="2700" dirty="0" err="1" smtClean="0">
                <a:solidFill>
                  <a:srgbClr val="0070C0"/>
                </a:solidFill>
              </a:rPr>
              <a:t>spaces</a:t>
            </a:r>
            <a:r>
              <a:rPr lang="sl-SI" sz="2700" dirty="0" smtClean="0">
                <a:solidFill>
                  <a:srgbClr val="0070C0"/>
                </a:solidFill>
              </a:rPr>
              <a:t> </a:t>
            </a:r>
            <a:r>
              <a:rPr lang="sl-SI" sz="2700" dirty="0" err="1" smtClean="0">
                <a:solidFill>
                  <a:srgbClr val="0070C0"/>
                </a:solidFill>
              </a:rPr>
              <a:t>and</a:t>
            </a:r>
            <a:r>
              <a:rPr lang="sl-SI" sz="2700" dirty="0" smtClean="0">
                <a:solidFill>
                  <a:srgbClr val="0070C0"/>
                </a:solidFill>
              </a:rPr>
              <a:t> </a:t>
            </a:r>
            <a:r>
              <a:rPr lang="sl-SI" sz="2700" dirty="0" err="1" smtClean="0">
                <a:solidFill>
                  <a:srgbClr val="0070C0"/>
                </a:solidFill>
              </a:rPr>
              <a:t>the</a:t>
            </a:r>
            <a:r>
              <a:rPr lang="sl-SI" sz="2700" dirty="0" smtClean="0">
                <a:solidFill>
                  <a:srgbClr val="0070C0"/>
                </a:solidFill>
              </a:rPr>
              <a:t> dominance </a:t>
            </a:r>
            <a:r>
              <a:rPr lang="sl-SI" sz="2700" dirty="0" err="1" smtClean="0">
                <a:solidFill>
                  <a:srgbClr val="0070C0"/>
                </a:solidFill>
              </a:rPr>
              <a:t>of</a:t>
            </a:r>
            <a:r>
              <a:rPr lang="sl-SI" sz="2700" dirty="0" smtClean="0">
                <a:solidFill>
                  <a:srgbClr val="0070C0"/>
                </a:solidFill>
              </a:rPr>
              <a:t> </a:t>
            </a:r>
            <a:r>
              <a:rPr lang="sl-SI" sz="2700" dirty="0" err="1" smtClean="0">
                <a:solidFill>
                  <a:srgbClr val="0070C0"/>
                </a:solidFill>
              </a:rPr>
              <a:t>white</a:t>
            </a:r>
            <a:r>
              <a:rPr lang="sl-SI" sz="2700" dirty="0" smtClean="0">
                <a:solidFill>
                  <a:srgbClr val="0070C0"/>
                </a:solidFill>
              </a:rPr>
              <a:t> </a:t>
            </a:r>
            <a:r>
              <a:rPr lang="sl-SI" sz="2700" dirty="0" err="1" smtClean="0">
                <a:solidFill>
                  <a:srgbClr val="0070C0"/>
                </a:solidFill>
              </a:rPr>
              <a:t>middle-class</a:t>
            </a:r>
            <a:r>
              <a:rPr lang="sl-SI" sz="2700" dirty="0" smtClean="0">
                <a:solidFill>
                  <a:srgbClr val="0070C0"/>
                </a:solidFill>
              </a:rPr>
              <a:t> </a:t>
            </a:r>
            <a:r>
              <a:rPr lang="sl-SI" sz="2700" dirty="0" err="1" smtClean="0">
                <a:solidFill>
                  <a:srgbClr val="0070C0"/>
                </a:solidFill>
              </a:rPr>
              <a:t>gay</a:t>
            </a:r>
            <a:r>
              <a:rPr lang="sl-SI" sz="2700" dirty="0" smtClean="0">
                <a:solidFill>
                  <a:srgbClr val="0070C0"/>
                </a:solidFill>
              </a:rPr>
              <a:t> men (</a:t>
            </a:r>
            <a:r>
              <a:rPr lang="sl-SI" sz="2700" dirty="0" err="1" smtClean="0">
                <a:solidFill>
                  <a:srgbClr val="0070C0"/>
                </a:solidFill>
              </a:rPr>
              <a:t>Mitchell</a:t>
            </a:r>
            <a:r>
              <a:rPr lang="sl-SI" sz="2700" dirty="0" smtClean="0">
                <a:solidFill>
                  <a:srgbClr val="0070C0"/>
                </a:solidFill>
              </a:rPr>
              <a:t>, 2000)</a:t>
            </a:r>
            <a:r>
              <a:rPr lang="sl-SI" sz="3600" dirty="0" smtClean="0">
                <a:solidFill>
                  <a:srgbClr val="0070C0"/>
                </a:solidFill>
              </a:rPr>
              <a:t/>
            </a:r>
            <a:br>
              <a:rPr lang="sl-SI" sz="3600" dirty="0" smtClean="0">
                <a:solidFill>
                  <a:srgbClr val="0070C0"/>
                </a:solidFill>
              </a:rPr>
            </a:br>
            <a:endParaRPr lang="sl-SI" sz="3600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190" t="8615" r="6831" b="5161"/>
          <a:stretch/>
        </p:blipFill>
        <p:spPr>
          <a:xfrm>
            <a:off x="838200" y="2056448"/>
            <a:ext cx="7257802" cy="37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n the US, in 2012, more than 70% of victims of violence against sexual and gender minorities were people of </a:t>
            </a:r>
            <a:r>
              <a:rPr lang="en-US" dirty="0" err="1">
                <a:solidFill>
                  <a:srgbClr val="0070C0"/>
                </a:solidFill>
              </a:rPr>
              <a:t>colour</a:t>
            </a:r>
            <a:r>
              <a:rPr lang="en-US" dirty="0">
                <a:solidFill>
                  <a:srgbClr val="0070C0"/>
                </a:solidFill>
              </a:rPr>
              <a:t>. (</a:t>
            </a:r>
            <a:r>
              <a:rPr lang="en-US" dirty="0" err="1">
                <a:solidFill>
                  <a:srgbClr val="0070C0"/>
                </a:solidFill>
              </a:rPr>
              <a:t>Giovanniello</a:t>
            </a:r>
            <a:r>
              <a:rPr lang="en-US" dirty="0">
                <a:solidFill>
                  <a:srgbClr val="0070C0"/>
                </a:solidFill>
              </a:rPr>
              <a:t>, 2013)</a:t>
            </a:r>
            <a:endParaRPr lang="sl-SI" dirty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38200" y="3466809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 smtClean="0">
                <a:solidFill>
                  <a:srgbClr val="0070C0"/>
                </a:solidFill>
              </a:rPr>
              <a:t>Johnston</a:t>
            </a:r>
            <a:r>
              <a:rPr lang="sl-SI" sz="2800" dirty="0" smtClean="0">
                <a:solidFill>
                  <a:srgbClr val="0070C0"/>
                </a:solidFill>
              </a:rPr>
              <a:t> (2017) </a:t>
            </a:r>
            <a:r>
              <a:rPr lang="sl-SI" sz="2800" dirty="0" err="1" smtClean="0">
                <a:solidFill>
                  <a:srgbClr val="0070C0"/>
                </a:solidFill>
              </a:rPr>
              <a:t>observed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that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especially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black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queer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and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black</a:t>
            </a:r>
            <a:r>
              <a:rPr lang="sl-SI" sz="2800" dirty="0" smtClean="0">
                <a:solidFill>
                  <a:srgbClr val="0070C0"/>
                </a:solidFill>
              </a:rPr>
              <a:t> trans  </a:t>
            </a:r>
            <a:r>
              <a:rPr lang="sl-SI" sz="2800" dirty="0" err="1" smtClean="0">
                <a:solidFill>
                  <a:srgbClr val="0070C0"/>
                </a:solidFill>
              </a:rPr>
              <a:t>find</a:t>
            </a:r>
            <a:r>
              <a:rPr lang="sl-SI" sz="2800" dirty="0" smtClean="0">
                <a:solidFill>
                  <a:srgbClr val="0070C0"/>
                </a:solidFill>
              </a:rPr>
              <a:t> it </a:t>
            </a:r>
            <a:r>
              <a:rPr lang="sl-SI" sz="2800" dirty="0" err="1" smtClean="0">
                <a:solidFill>
                  <a:srgbClr val="0070C0"/>
                </a:solidFill>
              </a:rPr>
              <a:t>uncomfortable</a:t>
            </a:r>
            <a:r>
              <a:rPr lang="sl-SI" sz="2800" dirty="0" smtClean="0">
                <a:solidFill>
                  <a:srgbClr val="0070C0"/>
                </a:solidFill>
              </a:rPr>
              <a:t> to </a:t>
            </a:r>
            <a:r>
              <a:rPr lang="sl-SI" sz="2800" dirty="0" err="1" smtClean="0">
                <a:solidFill>
                  <a:srgbClr val="0070C0"/>
                </a:solidFill>
              </a:rPr>
              <a:t>participate</a:t>
            </a:r>
            <a:r>
              <a:rPr lang="sl-SI" sz="2800" dirty="0" smtClean="0">
                <a:solidFill>
                  <a:srgbClr val="0070C0"/>
                </a:solidFill>
              </a:rPr>
              <a:t> in Pride </a:t>
            </a:r>
            <a:r>
              <a:rPr lang="sl-SI" sz="2800" dirty="0" err="1" smtClean="0">
                <a:solidFill>
                  <a:srgbClr val="0070C0"/>
                </a:solidFill>
              </a:rPr>
              <a:t>Parades</a:t>
            </a: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5840" y="890474"/>
            <a:ext cx="10515600" cy="1325563"/>
          </a:xfrm>
        </p:spPr>
        <p:txBody>
          <a:bodyPr/>
          <a:lstStyle/>
          <a:p>
            <a:r>
              <a:rPr lang="sl-SI" dirty="0" err="1" smtClean="0">
                <a:solidFill>
                  <a:srgbClr val="0070C0"/>
                </a:solidFill>
              </a:rPr>
              <a:t>Participatory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Queer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Art</a:t>
            </a:r>
            <a:r>
              <a:rPr lang="sl-SI" dirty="0" smtClean="0">
                <a:solidFill>
                  <a:srgbClr val="0070C0"/>
                </a:solidFill>
              </a:rPr>
              <a:t> as a </a:t>
            </a:r>
            <a:r>
              <a:rPr lang="sl-SI" dirty="0" err="1" smtClean="0">
                <a:solidFill>
                  <a:srgbClr val="0070C0"/>
                </a:solidFill>
              </a:rPr>
              <a:t>Solution</a:t>
            </a:r>
            <a:r>
              <a:rPr lang="sl-SI" dirty="0" smtClean="0">
                <a:solidFill>
                  <a:srgbClr val="0070C0"/>
                </a:solidFill>
              </a:rPr>
              <a:t>?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005839" y="3100252"/>
            <a:ext cx="11069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 smtClean="0">
                <a:solidFill>
                  <a:srgbClr val="0070C0"/>
                </a:solidFill>
              </a:rPr>
              <a:t>Public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art</a:t>
            </a:r>
            <a:r>
              <a:rPr lang="sl-SI" sz="2800" dirty="0" smtClean="0">
                <a:solidFill>
                  <a:srgbClr val="0070C0"/>
                </a:solidFill>
              </a:rPr>
              <a:t> – </a:t>
            </a:r>
            <a:r>
              <a:rPr lang="sl-SI" sz="2800" dirty="0" err="1" smtClean="0">
                <a:solidFill>
                  <a:srgbClr val="0070C0"/>
                </a:solidFill>
              </a:rPr>
              <a:t>spaces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of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agony</a:t>
            </a:r>
            <a:r>
              <a:rPr lang="sl-SI" sz="2800" dirty="0" smtClean="0">
                <a:solidFill>
                  <a:srgbClr val="0070C0"/>
                </a:solidFill>
              </a:rPr>
              <a:t> (</a:t>
            </a:r>
            <a:r>
              <a:rPr lang="sl-SI" sz="2800" dirty="0" err="1" smtClean="0">
                <a:solidFill>
                  <a:srgbClr val="0070C0"/>
                </a:solidFill>
              </a:rPr>
              <a:t>Mouffe</a:t>
            </a:r>
            <a:r>
              <a:rPr lang="sl-SI" sz="2800" dirty="0" smtClean="0">
                <a:solidFill>
                  <a:srgbClr val="0070C0"/>
                </a:solidFill>
              </a:rPr>
              <a:t>, 2007)</a:t>
            </a:r>
          </a:p>
          <a:p>
            <a:r>
              <a:rPr lang="sl-SI" sz="2800" dirty="0" smtClean="0">
                <a:solidFill>
                  <a:srgbClr val="0070C0"/>
                </a:solidFill>
              </a:rPr>
              <a:t>Positive effects on the LGBT+ communit</a:t>
            </a:r>
            <a:r>
              <a:rPr lang="sl-SI" sz="2800" dirty="0">
                <a:solidFill>
                  <a:srgbClr val="0070C0"/>
                </a:solidFill>
              </a:rPr>
              <a:t>y</a:t>
            </a:r>
            <a:r>
              <a:rPr lang="sl-SI" sz="2800" dirty="0" smtClean="0">
                <a:solidFill>
                  <a:srgbClr val="0070C0"/>
                </a:solidFill>
              </a:rPr>
              <a:t> observed by </a:t>
            </a:r>
            <a:r>
              <a:rPr lang="sl-SI" sz="2800" dirty="0" smtClean="0">
                <a:solidFill>
                  <a:srgbClr val="0070C0"/>
                </a:solidFill>
              </a:rPr>
              <a:t>Orangias </a:t>
            </a:r>
            <a:r>
              <a:rPr lang="sl-SI" sz="2800" dirty="0">
                <a:solidFill>
                  <a:srgbClr val="0070C0"/>
                </a:solidFill>
              </a:rPr>
              <a:t>et </a:t>
            </a:r>
            <a:r>
              <a:rPr lang="sl-SI" sz="2800" dirty="0" smtClean="0">
                <a:solidFill>
                  <a:srgbClr val="0070C0"/>
                </a:solidFill>
              </a:rPr>
              <a:t>al (2018)</a:t>
            </a:r>
          </a:p>
          <a:p>
            <a:r>
              <a:rPr lang="sl-SI" sz="2800" dirty="0" smtClean="0">
                <a:solidFill>
                  <a:srgbClr val="0070C0"/>
                </a:solidFill>
              </a:rPr>
              <a:t>Vital </a:t>
            </a:r>
            <a:r>
              <a:rPr lang="sl-SI" sz="2800" dirty="0" err="1" smtClean="0">
                <a:solidFill>
                  <a:srgbClr val="0070C0"/>
                </a:solidFill>
              </a:rPr>
              <a:t>materiality</a:t>
            </a:r>
            <a:r>
              <a:rPr lang="sl-SI" sz="2800" dirty="0" smtClean="0">
                <a:solidFill>
                  <a:srgbClr val="0070C0"/>
                </a:solidFill>
              </a:rPr>
              <a:t>? (Bennett, 2010)</a:t>
            </a: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3">
      <a:dk1>
        <a:srgbClr val="F3ABD3"/>
      </a:dk1>
      <a:lt1>
        <a:srgbClr val="F3ABD3"/>
      </a:lt1>
      <a:dk2>
        <a:srgbClr val="F3ABD3"/>
      </a:dk2>
      <a:lt2>
        <a:srgbClr val="F3ABD3"/>
      </a:lt2>
      <a:accent1>
        <a:srgbClr val="F3ABD3"/>
      </a:accent1>
      <a:accent2>
        <a:srgbClr val="F3ABD3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761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Queer Art – Beyond Identity Politics</vt:lpstr>
      <vt:lpstr>About myself</vt:lpstr>
      <vt:lpstr>Activity 1</vt:lpstr>
      <vt:lpstr>Capitalism and LGBT+ Identity Politics</vt:lpstr>
      <vt:lpstr>Human capital theory, promise of the authentic self at the point of consumption – basis for the inequalities within the LGBT community Pellegrini (2002)    </vt:lpstr>
      <vt:lpstr>                                   ????</vt:lpstr>
      <vt:lpstr>Gentrification of LGBT+ spaces and the dominance of white middle-class gay men (Mitchell, 2000) </vt:lpstr>
      <vt:lpstr>PowerPoint Presentation</vt:lpstr>
      <vt:lpstr>Participatory Queer Art as a Solution?</vt:lpstr>
      <vt:lpstr>My Research</vt:lpstr>
      <vt:lpstr>Homomonument – Queer Space? </vt:lpstr>
      <vt:lpstr>https://vimeo.com/347626414 </vt:lpstr>
      <vt:lpstr>Reference list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Homomonument – Vacuum Space?</dc:title>
  <dc:creator>Tilen</dc:creator>
  <cp:lastModifiedBy>Charlotte Axon</cp:lastModifiedBy>
  <cp:revision>38</cp:revision>
  <dcterms:created xsi:type="dcterms:W3CDTF">2019-10-03T23:31:59Z</dcterms:created>
  <dcterms:modified xsi:type="dcterms:W3CDTF">2020-02-21T09:35:58Z</dcterms:modified>
</cp:coreProperties>
</file>